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50"/>
  </p:notesMasterIdLst>
  <p:sldIdLst>
    <p:sldId id="256" r:id="rId2"/>
    <p:sldId id="1115" r:id="rId3"/>
    <p:sldId id="1227" r:id="rId4"/>
    <p:sldId id="1224" r:id="rId5"/>
    <p:sldId id="1226" r:id="rId6"/>
    <p:sldId id="1225" r:id="rId7"/>
    <p:sldId id="1129" r:id="rId8"/>
    <p:sldId id="268" r:id="rId9"/>
    <p:sldId id="269" r:id="rId10"/>
    <p:sldId id="374" r:id="rId11"/>
    <p:sldId id="1190" r:id="rId12"/>
    <p:sldId id="364" r:id="rId13"/>
    <p:sldId id="322" r:id="rId14"/>
    <p:sldId id="1191" r:id="rId15"/>
    <p:sldId id="321" r:id="rId16"/>
    <p:sldId id="1058" r:id="rId17"/>
    <p:sldId id="1192" r:id="rId18"/>
    <p:sldId id="1193" r:id="rId19"/>
    <p:sldId id="327" r:id="rId20"/>
    <p:sldId id="328" r:id="rId21"/>
    <p:sldId id="329" r:id="rId22"/>
    <p:sldId id="385" r:id="rId23"/>
    <p:sldId id="1050" r:id="rId24"/>
    <p:sldId id="1194" r:id="rId25"/>
    <p:sldId id="1195" r:id="rId26"/>
    <p:sldId id="352" r:id="rId27"/>
    <p:sldId id="371" r:id="rId28"/>
    <p:sldId id="370" r:id="rId29"/>
    <p:sldId id="435" r:id="rId30"/>
    <p:sldId id="432" r:id="rId31"/>
    <p:sldId id="1197" r:id="rId32"/>
    <p:sldId id="1209" r:id="rId33"/>
    <p:sldId id="1211" r:id="rId34"/>
    <p:sldId id="1221" r:id="rId35"/>
    <p:sldId id="1222" r:id="rId36"/>
    <p:sldId id="1223" r:id="rId37"/>
    <p:sldId id="428" r:id="rId38"/>
    <p:sldId id="430" r:id="rId39"/>
    <p:sldId id="1198" r:id="rId40"/>
    <p:sldId id="1208" r:id="rId41"/>
    <p:sldId id="1128" r:id="rId42"/>
    <p:sldId id="1210" r:id="rId43"/>
    <p:sldId id="1213" r:id="rId44"/>
    <p:sldId id="1214" r:id="rId45"/>
    <p:sldId id="1217" r:id="rId46"/>
    <p:sldId id="1216" r:id="rId47"/>
    <p:sldId id="1220" r:id="rId48"/>
    <p:sldId id="121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472C4"/>
    <a:srgbClr val="ADB9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76FF22-B1CA-4671-AC40-D6AD1168A308}" type="datetimeFigureOut">
              <a:rPr kumimoji="1" lang="ja-JP" altLang="en-US" smtClean="0"/>
              <a:t>2024/3/18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98136-AF60-47F2-887F-3284FB620300}" type="slidenum">
              <a:rPr kumimoji="1" lang="ja-JP" altLang="en-US" smtClean="0"/>
              <a:t>‹#›</a:t>
            </a:fld>
            <a:endParaRPr kumimoji="1" lang="ja-JP" altLang="en-US"/>
          </a:p>
        </p:txBody>
      </p:sp>
    </p:spTree>
    <p:extLst>
      <p:ext uri="{BB962C8B-B14F-4D97-AF65-F5344CB8AC3E}">
        <p14:creationId xmlns:p14="http://schemas.microsoft.com/office/powerpoint/2010/main" val="380542712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うどんや、らーめんやの口コミを集める</a:t>
            </a:r>
            <a:endParaRPr kumimoji="1" lang="en-US" altLang="ja-JP" dirty="0"/>
          </a:p>
          <a:p>
            <a:endParaRPr kumimoji="1" lang="en-US" altLang="ja-JP" dirty="0"/>
          </a:p>
          <a:p>
            <a:r>
              <a:rPr kumimoji="1" lang="ja-JP" altLang="en-US" dirty="0"/>
              <a:t>含まれている単語の頻度</a:t>
            </a:r>
            <a:endParaRPr kumimoji="1" lang="en-US" altLang="ja-JP" dirty="0"/>
          </a:p>
        </p:txBody>
      </p:sp>
      <p:sp>
        <p:nvSpPr>
          <p:cNvPr id="4" name="スライド番号プレースホルダー 3"/>
          <p:cNvSpPr>
            <a:spLocks noGrp="1"/>
          </p:cNvSpPr>
          <p:nvPr>
            <p:ph type="sldNum" sz="quarter" idx="5"/>
          </p:nvPr>
        </p:nvSpPr>
        <p:spPr/>
        <p:txBody>
          <a:bodyPr/>
          <a:lstStyle/>
          <a:p>
            <a:fld id="{CABA5393-5669-4293-A4A7-CC8A3355C258}" type="slidenum">
              <a:rPr kumimoji="1" lang="ja-JP" altLang="en-US" smtClean="0"/>
              <a:t>9</a:t>
            </a:fld>
            <a:endParaRPr kumimoji="1" lang="ja-JP" altLang="en-US"/>
          </a:p>
        </p:txBody>
      </p:sp>
    </p:spTree>
    <p:extLst>
      <p:ext uri="{BB962C8B-B14F-4D97-AF65-F5344CB8AC3E}">
        <p14:creationId xmlns:p14="http://schemas.microsoft.com/office/powerpoint/2010/main" val="1590450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ABA5393-5669-4293-A4A7-CC8A3355C258}" type="slidenum">
              <a:rPr kumimoji="1" lang="ja-JP" altLang="en-US" smtClean="0"/>
              <a:t>14</a:t>
            </a:fld>
            <a:endParaRPr kumimoji="1" lang="ja-JP" altLang="en-US"/>
          </a:p>
        </p:txBody>
      </p:sp>
    </p:spTree>
    <p:extLst>
      <p:ext uri="{BB962C8B-B14F-4D97-AF65-F5344CB8AC3E}">
        <p14:creationId xmlns:p14="http://schemas.microsoft.com/office/powerpoint/2010/main" val="3399382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2024/3/18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750289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2024/3/18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4235293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2024/3/18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32080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02407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2024/3/18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242455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2024/3/18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202987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ABC02D7-CBD1-4D33-B166-78A898DF0F76}" type="datetimeFigureOut">
              <a:rPr kumimoji="1" lang="ja-JP" altLang="en-US" smtClean="0"/>
              <a:t>2024/3/18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859759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ABC02D7-CBD1-4D33-B166-78A898DF0F76}" type="datetimeFigureOut">
              <a:rPr kumimoji="1" lang="ja-JP" altLang="en-US" smtClean="0"/>
              <a:t>2024/3/18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2755127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ABC02D7-CBD1-4D33-B166-78A898DF0F76}" type="datetimeFigureOut">
              <a:rPr kumimoji="1" lang="ja-JP" altLang="en-US" smtClean="0"/>
              <a:t>2024/3/18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562162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BC02D7-CBD1-4D33-B166-78A898DF0F76}" type="datetimeFigureOut">
              <a:rPr kumimoji="1" lang="ja-JP" altLang="en-US" smtClean="0"/>
              <a:t>2024/3/18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2803644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BC02D7-CBD1-4D33-B166-78A898DF0F76}" type="datetimeFigureOut">
              <a:rPr kumimoji="1" lang="ja-JP" altLang="en-US" smtClean="0"/>
              <a:t>2024/3/18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1898330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BC02D7-CBD1-4D33-B166-78A898DF0F76}" type="datetimeFigureOut">
              <a:rPr kumimoji="1" lang="ja-JP" altLang="en-US" smtClean="0"/>
              <a:t>2024/3/18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584328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BC02D7-CBD1-4D33-B166-78A898DF0F76}" type="datetimeFigureOut">
              <a:rPr kumimoji="1" lang="ja-JP" altLang="en-US" smtClean="0"/>
              <a:t>2024/3/18</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12834752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tabelog.com/tokyo/A1310/A131003/13000629/dtlrvwlst/"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hyperlink" Target="https://tabelog.com/" TargetMode="External"/><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tabelog.com/tokyo/A1302/A130202/13193074"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ueharaLab/bigdata9_X-twitter-API" TargetMode="External"/><Relationship Id="rId3" Type="http://schemas.openxmlformats.org/officeDocument/2006/relationships/hyperlink" Target="https://github.com/ueharaLab/bigdata3_crawler" TargetMode="External"/><Relationship Id="rId7" Type="http://schemas.openxmlformats.org/officeDocument/2006/relationships/hyperlink" Target="https://github.com/ueharaLab/bigdata7_API" TargetMode="External"/><Relationship Id="rId2" Type="http://schemas.openxmlformats.org/officeDocument/2006/relationships/hyperlink" Target="https://github.com/ueharaLab/bigdata2_system_and_python" TargetMode="External"/><Relationship Id="rId1" Type="http://schemas.openxmlformats.org/officeDocument/2006/relationships/slideLayout" Target="../slideLayouts/slideLayout7.xml"/><Relationship Id="rId6" Type="http://schemas.openxmlformats.org/officeDocument/2006/relationships/hyperlink" Target="https://github.com/ueharaLab/bigdata6_selenium" TargetMode="External"/><Relationship Id="rId5" Type="http://schemas.openxmlformats.org/officeDocument/2006/relationships/hyperlink" Target="https://github.com/ueharaLab/bigdata5_crawler_scraper" TargetMode="External"/><Relationship Id="rId4" Type="http://schemas.openxmlformats.org/officeDocument/2006/relationships/hyperlink" Target="https://github.com/ueharaLab/bigdata4_scraper"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hyperlink" Target="https://100man1oku.xyz/archives/10836/#:~:text=Internet%20Live%20Stats%E3%81%AB%E3%82%88%E3%82%8B%E3%81%A8,%E3%81%8A%E3%82%88%E3%81%9D17%E5%84%84%E3%82%B5%E3%82%A4%E3%83%88%E3%81%82%E3%82%8A%E3%81%BE%E3%81%99%E3%80%82" TargetMode="Externa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seolaboratory.jp/29132/" TargetMode="External"/><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ueharaLab/NLP3_BoW" TargetMode="External"/><Relationship Id="rId2" Type="http://schemas.openxmlformats.org/officeDocument/2006/relationships/hyperlink" Target="https://github.com/ueharaLab/NLP_2-tokenizer" TargetMode="External"/><Relationship Id="rId1" Type="http://schemas.openxmlformats.org/officeDocument/2006/relationships/slideLayout" Target="../slideLayouts/slideLayout7.xml"/><Relationship Id="rId4" Type="http://schemas.openxmlformats.org/officeDocument/2006/relationships/hyperlink" Target="https://github.com/ueharaLab/NLP_4-Classifier"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hyperlink" Target="https://www.pref.saitama.lg.jp/f2210/r6kyouinsaiyou/r6top.html" TargetMode="External"/><Relationship Id="rId4" Type="http://schemas.openxmlformats.org/officeDocument/2006/relationships/hyperlink" Target="https://www.mext.go.jp/a_menu/shotou/zyouhou/detail/1416756.ht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hyperlink" Target="mailto:uehara@ris.ac.jp" TargetMode="Externa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hyperlink" Target="https://powerpoint.xyz/hyper-link/"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qiita.com/takachan_coding/items/7a0978a70208e482aae9"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tabelog.com/tokyo/A1310/A131003/13000629/dtlrvwlst/"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0DF4DB4-0544-435C-992C-E0E55AA5E14F}"/>
              </a:ext>
            </a:extLst>
          </p:cNvPr>
          <p:cNvSpPr txBox="1"/>
          <p:nvPr/>
        </p:nvSpPr>
        <p:spPr>
          <a:xfrm>
            <a:off x="2504387" y="2432115"/>
            <a:ext cx="7098383" cy="1446550"/>
          </a:xfrm>
          <a:prstGeom prst="rect">
            <a:avLst/>
          </a:prstGeom>
          <a:noFill/>
        </p:spPr>
        <p:txBody>
          <a:bodyPr wrap="square" rtlCol="0">
            <a:spAutoFit/>
          </a:bodyPr>
          <a:lstStyle/>
          <a:p>
            <a:pPr algn="ctr"/>
            <a:r>
              <a:rPr kumimoji="1" lang="ja-JP" altLang="en-US" sz="4400" b="1" dirty="0">
                <a:latin typeface="メイリオ" panose="020B0604030504040204" pitchFamily="50" charset="-128"/>
                <a:ea typeface="メイリオ" panose="020B0604030504040204" pitchFamily="50" charset="-128"/>
              </a:rPr>
              <a:t>インターネットデータ収集技術</a:t>
            </a:r>
          </a:p>
        </p:txBody>
      </p:sp>
      <p:sp>
        <p:nvSpPr>
          <p:cNvPr id="2" name="テキスト ボックス 1">
            <a:extLst>
              <a:ext uri="{FF2B5EF4-FFF2-40B4-BE49-F238E27FC236}">
                <a16:creationId xmlns:a16="http://schemas.microsoft.com/office/drawing/2014/main" id="{C2796801-46CF-4631-A76B-14D8C1262554}"/>
              </a:ext>
            </a:extLst>
          </p:cNvPr>
          <p:cNvSpPr txBox="1"/>
          <p:nvPr/>
        </p:nvSpPr>
        <p:spPr>
          <a:xfrm>
            <a:off x="3830582" y="4987419"/>
            <a:ext cx="3876503" cy="461665"/>
          </a:xfrm>
          <a:prstGeom prst="rect">
            <a:avLst/>
          </a:prstGeom>
          <a:noFill/>
        </p:spPr>
        <p:txBody>
          <a:bodyPr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　イントロダクション</a:t>
            </a:r>
          </a:p>
        </p:txBody>
      </p:sp>
    </p:spTree>
    <p:extLst>
      <p:ext uri="{BB962C8B-B14F-4D97-AF65-F5344CB8AC3E}">
        <p14:creationId xmlns:p14="http://schemas.microsoft.com/office/powerpoint/2010/main" val="117530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D2F4EE3-7584-484D-977B-3DACE00F5EF6}"/>
              </a:ext>
            </a:extLst>
          </p:cNvPr>
          <p:cNvSpPr txBox="1"/>
          <p:nvPr/>
        </p:nvSpPr>
        <p:spPr>
          <a:xfrm>
            <a:off x="2390775" y="2527727"/>
            <a:ext cx="7615859" cy="1077218"/>
          </a:xfrm>
          <a:prstGeom prst="rect">
            <a:avLst/>
          </a:prstGeom>
          <a:noFill/>
        </p:spPr>
        <p:txBody>
          <a:bodyPr wrap="square" rtlCol="0">
            <a:spAutoFit/>
          </a:bodyPr>
          <a:lstStyle/>
          <a:p>
            <a:pPr algn="l"/>
            <a:r>
              <a:rPr kumimoji="1" lang="ja-JP" altLang="en-US" sz="3200" dirty="0">
                <a:latin typeface="メイリオ" panose="020B0604030504040204" pitchFamily="50" charset="-128"/>
                <a:ea typeface="メイリオ" panose="020B0604030504040204" pitchFamily="50" charset="-128"/>
              </a:rPr>
              <a:t>うどん屋の短文１つだけではうどん屋の一般的な傾向かどうかあやしい</a:t>
            </a:r>
          </a:p>
        </p:txBody>
      </p:sp>
    </p:spTree>
    <p:extLst>
      <p:ext uri="{BB962C8B-B14F-4D97-AF65-F5344CB8AC3E}">
        <p14:creationId xmlns:p14="http://schemas.microsoft.com/office/powerpoint/2010/main" val="3548717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F9A568EF-01B0-BF39-F04E-FD07BE04466A}"/>
              </a:ext>
            </a:extLst>
          </p:cNvPr>
          <p:cNvSpPr txBox="1"/>
          <p:nvPr/>
        </p:nvSpPr>
        <p:spPr>
          <a:xfrm>
            <a:off x="294162" y="393530"/>
            <a:ext cx="11735071"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口コミ</a:t>
            </a:r>
            <a:r>
              <a:rPr kumimoji="1" lang="en-US" altLang="ja-JP" sz="3200" b="1" dirty="0">
                <a:latin typeface="メイリオ" panose="020B0604030504040204" pitchFamily="50" charset="-128"/>
                <a:ea typeface="メイリオ" panose="020B0604030504040204" pitchFamily="50" charset="-128"/>
              </a:rPr>
              <a:t>10</a:t>
            </a:r>
            <a:r>
              <a:rPr kumimoji="1" lang="ja-JP" altLang="en-US" sz="3200" b="1" dirty="0">
                <a:latin typeface="メイリオ" panose="020B0604030504040204" pitchFamily="50" charset="-128"/>
                <a:ea typeface="メイリオ" panose="020B0604030504040204" pitchFamily="50" charset="-128"/>
              </a:rPr>
              <a:t>件だと多様なうどんらしさ、ラーメンらしさが現れる</a:t>
            </a:r>
          </a:p>
        </p:txBody>
      </p:sp>
      <p:pic>
        <p:nvPicPr>
          <p:cNvPr id="4" name="図 3">
            <a:extLst>
              <a:ext uri="{FF2B5EF4-FFF2-40B4-BE49-F238E27FC236}">
                <a16:creationId xmlns:a16="http://schemas.microsoft.com/office/drawing/2014/main" id="{BBB761EA-1439-25DF-9D01-5EFD194E4414}"/>
              </a:ext>
            </a:extLst>
          </p:cNvPr>
          <p:cNvPicPr>
            <a:picLocks noChangeAspect="1"/>
          </p:cNvPicPr>
          <p:nvPr/>
        </p:nvPicPr>
        <p:blipFill>
          <a:blip r:embed="rId2"/>
          <a:stretch>
            <a:fillRect/>
          </a:stretch>
        </p:blipFill>
        <p:spPr>
          <a:xfrm>
            <a:off x="-5761" y="1701446"/>
            <a:ext cx="12192000" cy="4937801"/>
          </a:xfrm>
          <a:prstGeom prst="rect">
            <a:avLst/>
          </a:prstGeom>
        </p:spPr>
      </p:pic>
      <p:sp>
        <p:nvSpPr>
          <p:cNvPr id="3" name="テキスト ボックス 2">
            <a:extLst>
              <a:ext uri="{FF2B5EF4-FFF2-40B4-BE49-F238E27FC236}">
                <a16:creationId xmlns:a16="http://schemas.microsoft.com/office/drawing/2014/main" id="{F63B7CD7-C595-1BED-AB1D-2BE1836429DB}"/>
              </a:ext>
            </a:extLst>
          </p:cNvPr>
          <p:cNvSpPr txBox="1"/>
          <p:nvPr/>
        </p:nvSpPr>
        <p:spPr>
          <a:xfrm>
            <a:off x="438539" y="978305"/>
            <a:ext cx="5567743" cy="830997"/>
          </a:xfrm>
          <a:prstGeom prst="rect">
            <a:avLst/>
          </a:prstGeom>
          <a:noFill/>
        </p:spPr>
        <p:txBody>
          <a:bodyPr wrap="none" rtlCol="0">
            <a:spAutoFit/>
          </a:bodyPr>
          <a:lstStyle/>
          <a:p>
            <a:pPr marL="457200" indent="-457200">
              <a:buFont typeface="+mj-lt"/>
              <a:buAutoNum type="arabicPeriod"/>
            </a:pPr>
            <a:r>
              <a:rPr kumimoji="1" lang="en-US" altLang="ja-JP" sz="2400" dirty="0">
                <a:latin typeface="メイリオ" panose="020B0604030504040204" pitchFamily="50" charset="-128"/>
                <a:ea typeface="メイリオ" panose="020B0604030504040204" pitchFamily="50" charset="-128"/>
              </a:rPr>
              <a:t>tabelog_words.csv</a:t>
            </a:r>
            <a:r>
              <a:rPr kumimoji="1" lang="ja-JP" altLang="en-US" sz="2400" dirty="0">
                <a:latin typeface="メイリオ" panose="020B0604030504040204" pitchFamily="50" charset="-128"/>
                <a:ea typeface="メイリオ" panose="020B0604030504040204" pitchFamily="50" charset="-128"/>
              </a:rPr>
              <a:t>を開けてみる</a:t>
            </a:r>
            <a:endParaRPr kumimoji="1"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r>
              <a:rPr kumimoji="1" lang="en-US" altLang="ja-JP" sz="2400" dirty="0" err="1">
                <a:latin typeface="メイリオ" panose="020B0604030504040204" pitchFamily="50" charset="-128"/>
                <a:ea typeface="メイリオ" panose="020B0604030504040204" pitchFamily="50" charset="-128"/>
              </a:rPr>
              <a:t>Text_mining.ipynb</a:t>
            </a:r>
            <a:r>
              <a:rPr kumimoji="1" lang="ja-JP" altLang="en-US" sz="2400" dirty="0">
                <a:latin typeface="メイリオ" panose="020B0604030504040204" pitchFamily="50" charset="-128"/>
                <a:ea typeface="メイリオ" panose="020B0604030504040204" pitchFamily="50" charset="-128"/>
              </a:rPr>
              <a:t>を実行してみる</a:t>
            </a:r>
          </a:p>
        </p:txBody>
      </p:sp>
    </p:spTree>
    <p:extLst>
      <p:ext uri="{BB962C8B-B14F-4D97-AF65-F5344CB8AC3E}">
        <p14:creationId xmlns:p14="http://schemas.microsoft.com/office/powerpoint/2010/main" val="4203468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4426608-AEFC-42F6-A2D2-5F6CA60CF01D}"/>
              </a:ext>
            </a:extLst>
          </p:cNvPr>
          <p:cNvSpPr txBox="1"/>
          <p:nvPr/>
        </p:nvSpPr>
        <p:spPr>
          <a:xfrm>
            <a:off x="796567" y="2485411"/>
            <a:ext cx="10598866" cy="1077218"/>
          </a:xfrm>
          <a:prstGeom prst="rect">
            <a:avLst/>
          </a:prstGeom>
          <a:noFill/>
        </p:spPr>
        <p:txBody>
          <a:bodyPr wrap="square" rtlCol="0">
            <a:spAutoFit/>
          </a:bodyPr>
          <a:lstStyle/>
          <a:p>
            <a:pPr algn="l"/>
            <a:r>
              <a:rPr kumimoji="1" lang="ja-JP" altLang="en-US" sz="3200" dirty="0">
                <a:latin typeface="メイリオ" panose="020B0604030504040204" pitchFamily="50" charset="-128"/>
                <a:ea typeface="メイリオ" panose="020B0604030504040204" pitchFamily="50" charset="-128"/>
              </a:rPr>
              <a:t>膨大な（うどん屋、ラーメン屋）口コミデータから単語分布を計算すると、もっと面白い特徴が浮かび上がる</a:t>
            </a:r>
          </a:p>
        </p:txBody>
      </p:sp>
    </p:spTree>
    <p:extLst>
      <p:ext uri="{BB962C8B-B14F-4D97-AF65-F5344CB8AC3E}">
        <p14:creationId xmlns:p14="http://schemas.microsoft.com/office/powerpoint/2010/main" val="1451107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93BBD156-7FDB-4ED8-85F4-CEDE6225E154}"/>
              </a:ext>
            </a:extLst>
          </p:cNvPr>
          <p:cNvPicPr>
            <a:picLocks noChangeAspect="1"/>
          </p:cNvPicPr>
          <p:nvPr/>
        </p:nvPicPr>
        <p:blipFill>
          <a:blip r:embed="rId2"/>
          <a:stretch>
            <a:fillRect/>
          </a:stretch>
        </p:blipFill>
        <p:spPr>
          <a:xfrm>
            <a:off x="1524000" y="813413"/>
            <a:ext cx="9144000" cy="5400295"/>
          </a:xfrm>
          <a:prstGeom prst="rect">
            <a:avLst/>
          </a:prstGeom>
        </p:spPr>
      </p:pic>
      <p:sp>
        <p:nvSpPr>
          <p:cNvPr id="2" name="テキスト ボックス 1">
            <a:extLst>
              <a:ext uri="{FF2B5EF4-FFF2-40B4-BE49-F238E27FC236}">
                <a16:creationId xmlns:a16="http://schemas.microsoft.com/office/drawing/2014/main" id="{861144B5-08DD-4C07-A34A-96B129658A0F}"/>
              </a:ext>
            </a:extLst>
          </p:cNvPr>
          <p:cNvSpPr txBox="1"/>
          <p:nvPr/>
        </p:nvSpPr>
        <p:spPr>
          <a:xfrm>
            <a:off x="3273652" y="228638"/>
            <a:ext cx="5929828"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口コミを全部自動で集めたい！</a:t>
            </a:r>
          </a:p>
        </p:txBody>
      </p:sp>
      <p:sp>
        <p:nvSpPr>
          <p:cNvPr id="4" name="矢印: 下 3">
            <a:extLst>
              <a:ext uri="{FF2B5EF4-FFF2-40B4-BE49-F238E27FC236}">
                <a16:creationId xmlns:a16="http://schemas.microsoft.com/office/drawing/2014/main" id="{D413F596-B2C9-4CB1-B9F1-9F3595D8A0BA}"/>
              </a:ext>
            </a:extLst>
          </p:cNvPr>
          <p:cNvSpPr/>
          <p:nvPr/>
        </p:nvSpPr>
        <p:spPr>
          <a:xfrm flipV="1">
            <a:off x="4494559" y="5754539"/>
            <a:ext cx="657224" cy="6441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5C52796-3861-4021-B042-78699CD77AFD}"/>
              </a:ext>
            </a:extLst>
          </p:cNvPr>
          <p:cNvSpPr txBox="1"/>
          <p:nvPr/>
        </p:nvSpPr>
        <p:spPr>
          <a:xfrm>
            <a:off x="3152776" y="6396336"/>
            <a:ext cx="6842285"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プログラムから自動的にクリックできたら</a:t>
            </a:r>
            <a:r>
              <a:rPr kumimoji="1" lang="ja-JP" altLang="en-US" sz="2400" dirty="0" err="1">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2703299B-F3FF-D76B-1C72-DEEEEB728904}"/>
              </a:ext>
            </a:extLst>
          </p:cNvPr>
          <p:cNvSpPr txBox="1"/>
          <p:nvPr/>
        </p:nvSpPr>
        <p:spPr>
          <a:xfrm>
            <a:off x="1524000" y="813413"/>
            <a:ext cx="9515474" cy="1200329"/>
          </a:xfrm>
          <a:prstGeom prst="rect">
            <a:avLst/>
          </a:prstGeom>
          <a:solidFill>
            <a:schemeClr val="bg1"/>
          </a:solid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マウスクリックで口コミをコピペしようとすると、結構複雑な動作になる</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DFFAB128-0ED0-D724-2D90-ED15CF4AE4AE}"/>
              </a:ext>
            </a:extLst>
          </p:cNvPr>
          <p:cNvSpPr txBox="1"/>
          <p:nvPr/>
        </p:nvSpPr>
        <p:spPr>
          <a:xfrm>
            <a:off x="2692998" y="1181726"/>
            <a:ext cx="8160739" cy="923330"/>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食べログの口コミ</a:t>
            </a:r>
            <a:endParaRPr kumimoji="1" lang="en-US" altLang="ja-JP" dirty="0">
              <a:latin typeface="メイリオ" panose="020B0604030504040204" pitchFamily="50" charset="-128"/>
              <a:ea typeface="メイリオ" panose="020B0604030504040204" pitchFamily="50" charset="-128"/>
            </a:endParaRPr>
          </a:p>
          <a:p>
            <a:r>
              <a:rPr kumimoji="1" lang="en-US" altLang="ja-JP" dirty="0">
                <a:latin typeface="メイリオ" panose="020B0604030504040204" pitchFamily="50" charset="-128"/>
                <a:ea typeface="メイリオ" panose="020B0604030504040204" pitchFamily="50" charset="-128"/>
                <a:hlinkClick r:id="rId3"/>
              </a:rPr>
              <a:t>https://tabelog.com/tokyo/A1310/A131003/13000629/dtlrvwlst/</a:t>
            </a:r>
            <a:endParaRPr kumimoji="1" lang="en-US" altLang="ja-JP" dirty="0">
              <a:latin typeface="メイリオ" panose="020B0604030504040204" pitchFamily="50" charset="-128"/>
              <a:ea typeface="メイリオ" panose="020B0604030504040204" pitchFamily="50" charset="-128"/>
            </a:endParaRPr>
          </a:p>
          <a:p>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69733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インターネット・WEB の無料アイコン・イラスト素材 | アイコン・イラスト無料素材は「フリーアイコンズ」 - Free Vector  Download Site">
            <a:extLst>
              <a:ext uri="{FF2B5EF4-FFF2-40B4-BE49-F238E27FC236}">
                <a16:creationId xmlns:a16="http://schemas.microsoft.com/office/drawing/2014/main" id="{F6D8CDF7-BB21-00F3-A97B-7C3F9071C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6418" y="3248935"/>
            <a:ext cx="3504590" cy="3504590"/>
          </a:xfrm>
          <a:prstGeom prst="rect">
            <a:avLst/>
          </a:prstGeom>
          <a:noFill/>
          <a:extLst>
            <a:ext uri="{909E8E84-426E-40DD-AFC4-6F175D3DCCD1}">
              <a14:hiddenFill xmlns:a14="http://schemas.microsoft.com/office/drawing/2010/main">
                <a:solidFill>
                  <a:srgbClr val="FFFFFF"/>
                </a:solidFill>
              </a14:hiddenFill>
            </a:ext>
          </a:extLst>
        </p:spPr>
      </p:pic>
      <p:sp>
        <p:nvSpPr>
          <p:cNvPr id="2" name="吹き出し: 四角形 1">
            <a:extLst>
              <a:ext uri="{FF2B5EF4-FFF2-40B4-BE49-F238E27FC236}">
                <a16:creationId xmlns:a16="http://schemas.microsoft.com/office/drawing/2014/main" id="{04E5AB46-C9CD-65EE-0C43-3FDFCA5F78A1}"/>
              </a:ext>
            </a:extLst>
          </p:cNvPr>
          <p:cNvSpPr/>
          <p:nvPr/>
        </p:nvSpPr>
        <p:spPr>
          <a:xfrm>
            <a:off x="6029325" y="2215105"/>
            <a:ext cx="4357798" cy="1081775"/>
          </a:xfrm>
          <a:prstGeom prst="wedgeRectCallout">
            <a:avLst>
              <a:gd name="adj1" fmla="val -4003"/>
              <a:gd name="adj2" fmla="val 906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2B52D86B-AE90-C493-8D81-F17549785A0A}"/>
              </a:ext>
            </a:extLst>
          </p:cNvPr>
          <p:cNvSpPr txBox="1"/>
          <p:nvPr/>
        </p:nvSpPr>
        <p:spPr>
          <a:xfrm>
            <a:off x="1713472" y="517829"/>
            <a:ext cx="8983848" cy="584775"/>
          </a:xfrm>
          <a:prstGeom prst="rect">
            <a:avLst/>
          </a:prstGeom>
          <a:noFill/>
        </p:spPr>
        <p:txBody>
          <a:bodyPr wrap="square" rtlCol="0">
            <a:spAutoFit/>
          </a:bodyPr>
          <a:lstStyle/>
          <a:p>
            <a:pPr algn="l"/>
            <a:r>
              <a:rPr kumimoji="1" lang="en-US" altLang="ja-JP" sz="3200" b="1" dirty="0">
                <a:latin typeface="メイリオ" panose="020B0604030504040204" pitchFamily="50" charset="-128"/>
                <a:ea typeface="メイリオ" panose="020B0604030504040204" pitchFamily="50" charset="-128"/>
              </a:rPr>
              <a:t>URL</a:t>
            </a:r>
            <a:r>
              <a:rPr kumimoji="1" lang="ja-JP" altLang="en-US" sz="3200" b="1" dirty="0">
                <a:latin typeface="メイリオ" panose="020B0604030504040204" pitchFamily="50" charset="-128"/>
                <a:ea typeface="メイリオ" panose="020B0604030504040204" pitchFamily="50" charset="-128"/>
              </a:rPr>
              <a:t>をクリックした瞬間に何が起きているか？</a:t>
            </a:r>
          </a:p>
        </p:txBody>
      </p:sp>
      <p:sp>
        <p:nvSpPr>
          <p:cNvPr id="4" name="フローチャート: 磁気ディスク 3">
            <a:extLst>
              <a:ext uri="{FF2B5EF4-FFF2-40B4-BE49-F238E27FC236}">
                <a16:creationId xmlns:a16="http://schemas.microsoft.com/office/drawing/2014/main" id="{91516333-F913-B271-ECDA-1CF4B4521E89}"/>
              </a:ext>
            </a:extLst>
          </p:cNvPr>
          <p:cNvSpPr/>
          <p:nvPr/>
        </p:nvSpPr>
        <p:spPr>
          <a:xfrm>
            <a:off x="7951902" y="3447670"/>
            <a:ext cx="2677270" cy="2784991"/>
          </a:xfrm>
          <a:prstGeom prst="flowChartMagneticDisk">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0282B20-A351-9FB7-F3A8-EF16E8868044}"/>
              </a:ext>
            </a:extLst>
          </p:cNvPr>
          <p:cNvSpPr txBox="1"/>
          <p:nvPr/>
        </p:nvSpPr>
        <p:spPr>
          <a:xfrm>
            <a:off x="1951777" y="1308713"/>
            <a:ext cx="8550169"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食べログの</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サイトの住所を探し出して表示したいページ</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を要求している</a:t>
            </a:r>
          </a:p>
        </p:txBody>
      </p:sp>
      <p:sp>
        <p:nvSpPr>
          <p:cNvPr id="15" name="矢印: 左 14">
            <a:extLst>
              <a:ext uri="{FF2B5EF4-FFF2-40B4-BE49-F238E27FC236}">
                <a16:creationId xmlns:a16="http://schemas.microsoft.com/office/drawing/2014/main" id="{AB66D122-D529-2226-C37A-C763E15DD52D}"/>
              </a:ext>
            </a:extLst>
          </p:cNvPr>
          <p:cNvSpPr/>
          <p:nvPr/>
        </p:nvSpPr>
        <p:spPr>
          <a:xfrm>
            <a:off x="3970253" y="5175980"/>
            <a:ext cx="3639934" cy="544617"/>
          </a:xfrm>
          <a:prstGeom prst="leftArrow">
            <a:avLst>
              <a:gd name="adj1" fmla="val 50000"/>
              <a:gd name="adj2" fmla="val 109464"/>
            </a:avLst>
          </a:prstGeom>
          <a:solidFill>
            <a:srgbClr val="4472C4">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A9B2BC82-80BA-18CF-7EE6-20126100227C}"/>
              </a:ext>
            </a:extLst>
          </p:cNvPr>
          <p:cNvSpPr txBox="1"/>
          <p:nvPr/>
        </p:nvSpPr>
        <p:spPr>
          <a:xfrm>
            <a:off x="6144148" y="2215105"/>
            <a:ext cx="4357798" cy="1200329"/>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世界中（インターネット上の）のどこかにある食べログの</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a:t>
            </a:r>
          </a:p>
        </p:txBody>
      </p:sp>
      <p:sp>
        <p:nvSpPr>
          <p:cNvPr id="21" name="テキスト ボックス 20">
            <a:extLst>
              <a:ext uri="{FF2B5EF4-FFF2-40B4-BE49-F238E27FC236}">
                <a16:creationId xmlns:a16="http://schemas.microsoft.com/office/drawing/2014/main" id="{FEBA866C-E41A-A7BB-6B40-8321F0E0AF49}"/>
              </a:ext>
            </a:extLst>
          </p:cNvPr>
          <p:cNvSpPr txBox="1"/>
          <p:nvPr/>
        </p:nvSpPr>
        <p:spPr>
          <a:xfrm>
            <a:off x="3655556" y="3838607"/>
            <a:ext cx="3259418" cy="523220"/>
          </a:xfrm>
          <a:prstGeom prst="rect">
            <a:avLst/>
          </a:prstGeom>
          <a:solidFill>
            <a:srgbClr val="FFFFFF">
              <a:alpha val="45882"/>
            </a:srgbClr>
          </a:solidFill>
        </p:spPr>
        <p:txBody>
          <a:bodyPr wrap="none" rtlCol="0">
            <a:spAutoFit/>
          </a:bodyPr>
          <a:lstStyle/>
          <a:p>
            <a:pPr algn="l"/>
            <a:r>
              <a:rPr lang="en-US" altLang="ja-JP" sz="2800" dirty="0">
                <a:hlinkClick r:id="rId4"/>
              </a:rPr>
              <a:t>https://tabelog.com/</a:t>
            </a:r>
            <a:endParaRPr kumimoji="1" lang="ja-JP" altLang="en-US" sz="2800" dirty="0">
              <a:latin typeface="メイリオ" panose="020B0604030504040204" pitchFamily="50" charset="-128"/>
              <a:ea typeface="メイリオ" panose="020B0604030504040204" pitchFamily="50" charset="-128"/>
            </a:endParaRPr>
          </a:p>
        </p:txBody>
      </p:sp>
      <p:pic>
        <p:nvPicPr>
          <p:cNvPr id="23" name="図 22">
            <a:extLst>
              <a:ext uri="{FF2B5EF4-FFF2-40B4-BE49-F238E27FC236}">
                <a16:creationId xmlns:a16="http://schemas.microsoft.com/office/drawing/2014/main" id="{E3B1422C-76DE-7652-0738-4DB1855B07E1}"/>
              </a:ext>
            </a:extLst>
          </p:cNvPr>
          <p:cNvPicPr>
            <a:picLocks noChangeAspect="1"/>
          </p:cNvPicPr>
          <p:nvPr/>
        </p:nvPicPr>
        <p:blipFill>
          <a:blip r:embed="rId5"/>
          <a:stretch>
            <a:fillRect/>
          </a:stretch>
        </p:blipFill>
        <p:spPr>
          <a:xfrm>
            <a:off x="8266599" y="4815107"/>
            <a:ext cx="2047875" cy="647700"/>
          </a:xfrm>
          <a:prstGeom prst="rect">
            <a:avLst/>
          </a:prstGeom>
        </p:spPr>
      </p:pic>
      <p:pic>
        <p:nvPicPr>
          <p:cNvPr id="25" name="図 24">
            <a:extLst>
              <a:ext uri="{FF2B5EF4-FFF2-40B4-BE49-F238E27FC236}">
                <a16:creationId xmlns:a16="http://schemas.microsoft.com/office/drawing/2014/main" id="{90E4B07F-ECE9-528E-C3DF-DAF7161D68F5}"/>
              </a:ext>
            </a:extLst>
          </p:cNvPr>
          <p:cNvPicPr>
            <a:picLocks noChangeAspect="1"/>
          </p:cNvPicPr>
          <p:nvPr/>
        </p:nvPicPr>
        <p:blipFill>
          <a:blip r:embed="rId6"/>
          <a:stretch>
            <a:fillRect/>
          </a:stretch>
        </p:blipFill>
        <p:spPr>
          <a:xfrm>
            <a:off x="6132545" y="5708212"/>
            <a:ext cx="1711079" cy="1048897"/>
          </a:xfrm>
          <a:prstGeom prst="rect">
            <a:avLst/>
          </a:prstGeom>
        </p:spPr>
      </p:pic>
      <p:sp>
        <p:nvSpPr>
          <p:cNvPr id="30" name="正方形/長方形 29">
            <a:extLst>
              <a:ext uri="{FF2B5EF4-FFF2-40B4-BE49-F238E27FC236}">
                <a16:creationId xmlns:a16="http://schemas.microsoft.com/office/drawing/2014/main" id="{7A18DBC9-EDB3-19B3-8B31-1D59ED56E169}"/>
              </a:ext>
            </a:extLst>
          </p:cNvPr>
          <p:cNvSpPr/>
          <p:nvPr/>
        </p:nvSpPr>
        <p:spPr>
          <a:xfrm>
            <a:off x="4198414" y="3987150"/>
            <a:ext cx="3534557" cy="1323439"/>
          </a:xfrm>
          <a:prstGeom prst="rect">
            <a:avLst/>
          </a:prstGeom>
          <a:noFill/>
          <a:scene3d>
            <a:camera prst="isometricRightUp"/>
            <a:lightRig rig="threePt" dir="t"/>
          </a:scene3d>
        </p:spPr>
        <p:txBody>
          <a:bodyPr wrap="none" lIns="91440" tIns="45720" rIns="91440" bIns="45720">
            <a:spAutoFit/>
          </a:bodyPr>
          <a:lstStyle/>
          <a:p>
            <a:pPr algn="ctr"/>
            <a:r>
              <a:rPr lang="en-US" altLang="ja-JP" sz="8000" b="0" cap="none" spc="0" dirty="0">
                <a:ln w="0"/>
                <a:gradFill>
                  <a:gsLst>
                    <a:gs pos="21000">
                      <a:srgbClr val="53575C"/>
                    </a:gs>
                    <a:gs pos="88000">
                      <a:srgbClr val="C5C7CA"/>
                    </a:gs>
                  </a:gsLst>
                  <a:lin ang="5400000"/>
                </a:gradFill>
                <a:effectLst/>
              </a:rPr>
              <a:t>internet</a:t>
            </a:r>
            <a:endParaRPr lang="ja-JP" altLang="en-US" sz="8000" b="0" cap="none" spc="0" dirty="0">
              <a:ln w="0"/>
              <a:gradFill>
                <a:gsLst>
                  <a:gs pos="21000">
                    <a:srgbClr val="53575C"/>
                  </a:gs>
                  <a:gs pos="88000">
                    <a:srgbClr val="C5C7CA"/>
                  </a:gs>
                </a:gsLst>
                <a:lin ang="5400000"/>
              </a:gradFill>
              <a:effectLst/>
            </a:endParaRPr>
          </a:p>
        </p:txBody>
      </p:sp>
      <p:sp>
        <p:nvSpPr>
          <p:cNvPr id="32" name="矢印: 左 31">
            <a:extLst>
              <a:ext uri="{FF2B5EF4-FFF2-40B4-BE49-F238E27FC236}">
                <a16:creationId xmlns:a16="http://schemas.microsoft.com/office/drawing/2014/main" id="{74BA66AC-481B-9D40-BC53-F9B6E210E632}"/>
              </a:ext>
            </a:extLst>
          </p:cNvPr>
          <p:cNvSpPr/>
          <p:nvPr/>
        </p:nvSpPr>
        <p:spPr>
          <a:xfrm flipH="1">
            <a:off x="4108423" y="4299009"/>
            <a:ext cx="3639934" cy="544617"/>
          </a:xfrm>
          <a:prstGeom prst="leftArrow">
            <a:avLst>
              <a:gd name="adj1" fmla="val 50000"/>
              <a:gd name="adj2" fmla="val 109464"/>
            </a:avLst>
          </a:prstGeom>
          <a:solidFill>
            <a:srgbClr val="4472C4">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a:extLst>
              <a:ext uri="{FF2B5EF4-FFF2-40B4-BE49-F238E27FC236}">
                <a16:creationId xmlns:a16="http://schemas.microsoft.com/office/drawing/2014/main" id="{28B479C6-E5F2-80B3-9CFA-C1C6E315A01B}"/>
              </a:ext>
            </a:extLst>
          </p:cNvPr>
          <p:cNvGrpSpPr/>
          <p:nvPr/>
        </p:nvGrpSpPr>
        <p:grpSpPr>
          <a:xfrm>
            <a:off x="1067382" y="4259919"/>
            <a:ext cx="2949068" cy="1731194"/>
            <a:chOff x="1067382" y="4259919"/>
            <a:chExt cx="2949068" cy="1731194"/>
          </a:xfrm>
        </p:grpSpPr>
        <p:grpSp>
          <p:nvGrpSpPr>
            <p:cNvPr id="6" name="グループ化 5">
              <a:extLst>
                <a:ext uri="{FF2B5EF4-FFF2-40B4-BE49-F238E27FC236}">
                  <a16:creationId xmlns:a16="http://schemas.microsoft.com/office/drawing/2014/main" id="{9B653C45-FB67-07BB-2C48-3BFE68AF77C4}"/>
                </a:ext>
              </a:extLst>
            </p:cNvPr>
            <p:cNvGrpSpPr/>
            <p:nvPr/>
          </p:nvGrpSpPr>
          <p:grpSpPr>
            <a:xfrm>
              <a:off x="1067382" y="4259919"/>
              <a:ext cx="2949068" cy="1731194"/>
              <a:chOff x="191119" y="3858566"/>
              <a:chExt cx="2949068" cy="1731194"/>
            </a:xfrm>
          </p:grpSpPr>
          <p:pic>
            <p:nvPicPr>
              <p:cNvPr id="7" name="Picture 2" descr="「パソコン イラスト」の画像検索結果">
                <a:extLst>
                  <a:ext uri="{FF2B5EF4-FFF2-40B4-BE49-F238E27FC236}">
                    <a16:creationId xmlns:a16="http://schemas.microsoft.com/office/drawing/2014/main" id="{CFAEF6BC-A214-EC48-BDD9-5191F0DC68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119" y="3858566"/>
                <a:ext cx="2949068" cy="1731194"/>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D1DBE42C-5C76-B947-BAFD-1CDB678B7484}"/>
                  </a:ext>
                </a:extLst>
              </p:cNvPr>
              <p:cNvPicPr>
                <a:picLocks noChangeAspect="1"/>
              </p:cNvPicPr>
              <p:nvPr/>
            </p:nvPicPr>
            <p:blipFill>
              <a:blip r:embed="rId8"/>
              <a:stretch>
                <a:fillRect/>
              </a:stretch>
            </p:blipFill>
            <p:spPr>
              <a:xfrm>
                <a:off x="690739" y="4062864"/>
                <a:ext cx="862627" cy="862627"/>
              </a:xfrm>
              <a:prstGeom prst="rect">
                <a:avLst/>
              </a:prstGeom>
            </p:spPr>
          </p:pic>
          <p:pic>
            <p:nvPicPr>
              <p:cNvPr id="9" name="図 8">
                <a:extLst>
                  <a:ext uri="{FF2B5EF4-FFF2-40B4-BE49-F238E27FC236}">
                    <a16:creationId xmlns:a16="http://schemas.microsoft.com/office/drawing/2014/main" id="{49D7D001-C8F8-D58B-6E66-39D2616FC827}"/>
                  </a:ext>
                </a:extLst>
              </p:cNvPr>
              <p:cNvPicPr>
                <a:picLocks noChangeAspect="1"/>
              </p:cNvPicPr>
              <p:nvPr/>
            </p:nvPicPr>
            <p:blipFill>
              <a:blip r:embed="rId9"/>
              <a:stretch>
                <a:fillRect/>
              </a:stretch>
            </p:blipFill>
            <p:spPr>
              <a:xfrm>
                <a:off x="592467" y="3973373"/>
                <a:ext cx="2146373" cy="1380087"/>
              </a:xfrm>
              <a:prstGeom prst="rect">
                <a:avLst/>
              </a:prstGeom>
            </p:spPr>
          </p:pic>
          <p:pic>
            <p:nvPicPr>
              <p:cNvPr id="10" name="図 9">
                <a:extLst>
                  <a:ext uri="{FF2B5EF4-FFF2-40B4-BE49-F238E27FC236}">
                    <a16:creationId xmlns:a16="http://schemas.microsoft.com/office/drawing/2014/main" id="{2DCF623E-AF24-41AA-4DD6-AF8B544B5644}"/>
                  </a:ext>
                </a:extLst>
              </p:cNvPr>
              <p:cNvPicPr>
                <a:picLocks noChangeAspect="1"/>
              </p:cNvPicPr>
              <p:nvPr/>
            </p:nvPicPr>
            <p:blipFill>
              <a:blip r:embed="rId10"/>
              <a:stretch>
                <a:fillRect/>
              </a:stretch>
            </p:blipFill>
            <p:spPr>
              <a:xfrm>
                <a:off x="611776" y="4003023"/>
                <a:ext cx="2127063" cy="1350437"/>
              </a:xfrm>
              <a:prstGeom prst="rect">
                <a:avLst/>
              </a:prstGeom>
            </p:spPr>
          </p:pic>
        </p:grpSp>
        <p:sp>
          <p:nvSpPr>
            <p:cNvPr id="11" name="正方形/長方形 10">
              <a:extLst>
                <a:ext uri="{FF2B5EF4-FFF2-40B4-BE49-F238E27FC236}">
                  <a16:creationId xmlns:a16="http://schemas.microsoft.com/office/drawing/2014/main" id="{3AE65770-FB8A-EEBF-0D69-2CD5467DDFA1}"/>
                </a:ext>
              </a:extLst>
            </p:cNvPr>
            <p:cNvSpPr/>
            <p:nvPr/>
          </p:nvSpPr>
          <p:spPr>
            <a:xfrm>
              <a:off x="1493237" y="4377202"/>
              <a:ext cx="2116122" cy="1377611"/>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7" name="図 26">
            <a:extLst>
              <a:ext uri="{FF2B5EF4-FFF2-40B4-BE49-F238E27FC236}">
                <a16:creationId xmlns:a16="http://schemas.microsoft.com/office/drawing/2014/main" id="{1E989BCB-EC6E-8C57-5733-90878AB6292B}"/>
              </a:ext>
            </a:extLst>
          </p:cNvPr>
          <p:cNvPicPr>
            <a:picLocks noChangeAspect="1"/>
          </p:cNvPicPr>
          <p:nvPr/>
        </p:nvPicPr>
        <p:blipFill>
          <a:blip r:embed="rId6"/>
          <a:stretch>
            <a:fillRect/>
          </a:stretch>
        </p:blipFill>
        <p:spPr>
          <a:xfrm>
            <a:off x="1455417" y="4383405"/>
            <a:ext cx="2200138" cy="1392377"/>
          </a:xfrm>
          <a:prstGeom prst="rect">
            <a:avLst/>
          </a:prstGeom>
        </p:spPr>
      </p:pic>
    </p:spTree>
    <p:extLst>
      <p:ext uri="{BB962C8B-B14F-4D97-AF65-F5344CB8AC3E}">
        <p14:creationId xmlns:p14="http://schemas.microsoft.com/office/powerpoint/2010/main" val="15971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35" presetClass="path" presetSubtype="0" accel="50000" decel="50000" fill="hold" nodeType="withEffect">
                                  <p:stCondLst>
                                    <p:cond delay="0"/>
                                  </p:stCondLst>
                                  <p:childTnLst>
                                    <p:animMotion origin="layout" path="M 0 0 L -0.25 0 E" pathEditMode="relative" ptsTypes="">
                                      <p:cBhvr>
                                        <p:cTn id="14" dur="2000" fill="hold"/>
                                        <p:tgtEl>
                                          <p:spTgt spid="25"/>
                                        </p:tgtEl>
                                        <p:attrNameLst>
                                          <p:attrName>ppt_x</p:attrName>
                                          <p:attrName>ppt_y</p:attrName>
                                        </p:attrNameLst>
                                      </p:cBhvr>
                                    </p:animMotion>
                                  </p:childTnLst>
                                </p:cTn>
                              </p:par>
                            </p:childTnLst>
                          </p:cTn>
                        </p:par>
                        <p:par>
                          <p:cTn id="15" fill="hold">
                            <p:stCondLst>
                              <p:cond delay="2000"/>
                            </p:stCondLst>
                            <p:childTnLst>
                              <p:par>
                                <p:cTn id="16" presetID="10" presetClass="exit" presetSubtype="0" fill="hold" nodeType="afterEffect">
                                  <p:stCondLst>
                                    <p:cond delay="0"/>
                                  </p:stCondLst>
                                  <p:childTnLst>
                                    <p:animEffect transition="out" filter="fade">
                                      <p:cBhvr>
                                        <p:cTn id="17" dur="500"/>
                                        <p:tgtEl>
                                          <p:spTgt spid="25"/>
                                        </p:tgtEl>
                                      </p:cBhvr>
                                    </p:animEffect>
                                    <p:set>
                                      <p:cBhvr>
                                        <p:cTn id="18" dur="1" fill="hold">
                                          <p:stCondLst>
                                            <p:cond delay="499"/>
                                          </p:stCondLst>
                                        </p:cTn>
                                        <p:tgtEl>
                                          <p:spTgt spid="25"/>
                                        </p:tgtEl>
                                        <p:attrNameLst>
                                          <p:attrName>style.visibility</p:attrName>
                                        </p:attrNameLst>
                                      </p:cBhvr>
                                      <p:to>
                                        <p:strVal val="hidden"/>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A9D4516-5F66-40E6-9F61-EBF8B16C4570}"/>
              </a:ext>
            </a:extLst>
          </p:cNvPr>
          <p:cNvSpPr txBox="1"/>
          <p:nvPr/>
        </p:nvSpPr>
        <p:spPr>
          <a:xfrm>
            <a:off x="1956459" y="2036173"/>
            <a:ext cx="8070573" cy="1077218"/>
          </a:xfrm>
          <a:prstGeom prst="rect">
            <a:avLst/>
          </a:prstGeom>
          <a:noFill/>
        </p:spPr>
        <p:txBody>
          <a:bodyPr wrap="square" rtlCol="0">
            <a:spAutoFit/>
          </a:bodyPr>
          <a:lstStyle/>
          <a:p>
            <a:pPr algn="l"/>
            <a:r>
              <a:rPr kumimoji="1" lang="ja-JP" altLang="en-US" sz="3200" dirty="0">
                <a:latin typeface="メイリオ" panose="020B0604030504040204" pitchFamily="50" charset="-128"/>
                <a:ea typeface="メイリオ" panose="020B0604030504040204" pitchFamily="50" charset="-128"/>
              </a:rPr>
              <a:t>マウスやタッチを使わずに</a:t>
            </a:r>
            <a:r>
              <a:rPr kumimoji="1" lang="en-US" altLang="ja-JP" sz="3200" dirty="0" err="1">
                <a:latin typeface="メイリオ" panose="020B0604030504040204" pitchFamily="50" charset="-128"/>
                <a:ea typeface="メイリオ" panose="020B0604030504040204" pitchFamily="50" charset="-128"/>
              </a:rPr>
              <a:t>tabelog</a:t>
            </a:r>
            <a:r>
              <a:rPr kumimoji="1" lang="ja-JP" altLang="en-US" sz="3200" dirty="0">
                <a:latin typeface="メイリオ" panose="020B0604030504040204" pitchFamily="50" charset="-128"/>
                <a:ea typeface="メイリオ" panose="020B0604030504040204" pitchFamily="50" charset="-128"/>
              </a:rPr>
              <a:t>口コミを自動収集できるか？</a:t>
            </a:r>
          </a:p>
        </p:txBody>
      </p:sp>
      <p:sp>
        <p:nvSpPr>
          <p:cNvPr id="3" name="テキスト ボックス 2">
            <a:extLst>
              <a:ext uri="{FF2B5EF4-FFF2-40B4-BE49-F238E27FC236}">
                <a16:creationId xmlns:a16="http://schemas.microsoft.com/office/drawing/2014/main" id="{8B93F79B-B4CB-9E0E-4447-01B067DFA545}"/>
              </a:ext>
            </a:extLst>
          </p:cNvPr>
          <p:cNvSpPr txBox="1"/>
          <p:nvPr/>
        </p:nvSpPr>
        <p:spPr>
          <a:xfrm>
            <a:off x="3409950" y="561975"/>
            <a:ext cx="5163593" cy="584775"/>
          </a:xfrm>
          <a:prstGeom prst="rect">
            <a:avLst/>
          </a:prstGeom>
          <a:noFill/>
        </p:spPr>
        <p:txBody>
          <a:bodyPr wrap="none" rtlCol="0">
            <a:spAutoFit/>
          </a:bodyPr>
          <a:lstStyle/>
          <a:p>
            <a:pPr algn="l"/>
            <a:r>
              <a:rPr kumimoji="1" lang="en-US" altLang="ja-JP" sz="3200" b="1" dirty="0">
                <a:latin typeface="メイリオ" panose="020B0604030504040204" pitchFamily="50" charset="-128"/>
                <a:ea typeface="メイリオ" panose="020B0604030504040204" pitchFamily="50" charset="-128"/>
              </a:rPr>
              <a:t>URL</a:t>
            </a:r>
            <a:r>
              <a:rPr kumimoji="1" lang="ja-JP" altLang="en-US" sz="3200" b="1" dirty="0">
                <a:latin typeface="メイリオ" panose="020B0604030504040204" pitchFamily="50" charset="-128"/>
                <a:ea typeface="メイリオ" panose="020B0604030504040204" pitchFamily="50" charset="-128"/>
              </a:rPr>
              <a:t>の規則性さえわかれば</a:t>
            </a:r>
          </a:p>
        </p:txBody>
      </p:sp>
      <p:sp>
        <p:nvSpPr>
          <p:cNvPr id="7" name="テキスト ボックス 6">
            <a:extLst>
              <a:ext uri="{FF2B5EF4-FFF2-40B4-BE49-F238E27FC236}">
                <a16:creationId xmlns:a16="http://schemas.microsoft.com/office/drawing/2014/main" id="{3ABF75B1-6C20-5422-DFE9-A768AE599963}"/>
              </a:ext>
            </a:extLst>
          </p:cNvPr>
          <p:cNvSpPr txBox="1"/>
          <p:nvPr/>
        </p:nvSpPr>
        <p:spPr>
          <a:xfrm>
            <a:off x="1772194" y="4323806"/>
            <a:ext cx="8647612" cy="1384995"/>
          </a:xfrm>
          <a:prstGeom prst="rect">
            <a:avLst/>
          </a:prstGeom>
          <a:noFill/>
        </p:spPr>
        <p:txBody>
          <a:bodyPr wrap="square" rtlCol="0">
            <a:spAutoFit/>
          </a:bodyPr>
          <a:lstStyle/>
          <a:p>
            <a:pPr algn="l"/>
            <a:r>
              <a:rPr kumimoji="1" lang="ja-JP" altLang="en-US" sz="2800" dirty="0">
                <a:latin typeface="メイリオ" panose="020B0604030504040204" pitchFamily="50" charset="-128"/>
                <a:ea typeface="メイリオ" panose="020B0604030504040204" pitchFamily="50" charset="-128"/>
              </a:rPr>
              <a:t>この</a:t>
            </a:r>
            <a:r>
              <a:rPr kumimoji="1" lang="en-US" altLang="ja-JP" sz="2800" dirty="0">
                <a:latin typeface="メイリオ" panose="020B0604030504040204" pitchFamily="50" charset="-128"/>
                <a:ea typeface="メイリオ" panose="020B0604030504040204" pitchFamily="50" charset="-128"/>
              </a:rPr>
              <a:t>URL</a:t>
            </a:r>
            <a:r>
              <a:rPr kumimoji="1" lang="ja-JP" altLang="en-US" sz="2800" dirty="0">
                <a:latin typeface="メイリオ" panose="020B0604030504040204" pitchFamily="50" charset="-128"/>
                <a:ea typeface="メイリオ" panose="020B0604030504040204" pitchFamily="50" charset="-128"/>
              </a:rPr>
              <a:t>にある</a:t>
            </a:r>
            <a:r>
              <a:rPr kumimoji="1" lang="en-US" altLang="ja-JP" sz="2800" dirty="0">
                <a:latin typeface="メイリオ" panose="020B0604030504040204" pitchFamily="50" charset="-128"/>
                <a:ea typeface="メイリオ" panose="020B0604030504040204" pitchFamily="50" charset="-128"/>
              </a:rPr>
              <a:t>web</a:t>
            </a:r>
            <a:r>
              <a:rPr kumimoji="1" lang="ja-JP" altLang="en-US" sz="2800" dirty="0">
                <a:latin typeface="メイリオ" panose="020B0604030504040204" pitchFamily="50" charset="-128"/>
                <a:ea typeface="メイリオ" panose="020B0604030504040204" pitchFamily="50" charset="-128"/>
              </a:rPr>
              <a:t>ページをとってきてね。とプログラムでコンピュータに指示すればいいのでは。。</a:t>
            </a:r>
          </a:p>
          <a:p>
            <a:pPr algn="l"/>
            <a:endParaRPr kumimoji="1"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08222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070756" y="386498"/>
            <a:ext cx="8144759" cy="1077218"/>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世界中の</a:t>
            </a:r>
            <a:r>
              <a:rPr kumimoji="1" lang="en-US" altLang="ja-JP" sz="3200" b="1" dirty="0">
                <a:latin typeface="メイリオ" panose="020B0604030504040204" pitchFamily="50" charset="-128"/>
                <a:ea typeface="メイリオ" panose="020B0604030504040204" pitchFamily="50" charset="-128"/>
              </a:rPr>
              <a:t>web</a:t>
            </a:r>
            <a:r>
              <a:rPr kumimoji="1" lang="ja-JP" altLang="en-US" sz="3200" b="1" dirty="0">
                <a:latin typeface="メイリオ" panose="020B0604030504040204" pitchFamily="50" charset="-128"/>
                <a:ea typeface="メイリオ" panose="020B0604030504040204" pitchFamily="50" charset="-128"/>
              </a:rPr>
              <a:t>サイトをパトロールしてデータを自動収集するソフトウエアロボット</a:t>
            </a:r>
          </a:p>
        </p:txBody>
      </p:sp>
      <p:sp>
        <p:nvSpPr>
          <p:cNvPr id="5" name="正方形/長方形 4">
            <a:extLst>
              <a:ext uri="{FF2B5EF4-FFF2-40B4-BE49-F238E27FC236}">
                <a16:creationId xmlns:a16="http://schemas.microsoft.com/office/drawing/2014/main" id="{A1FA86AF-13CF-4F3C-A5F4-D0D2A9527463}"/>
              </a:ext>
            </a:extLst>
          </p:cNvPr>
          <p:cNvSpPr/>
          <p:nvPr/>
        </p:nvSpPr>
        <p:spPr>
          <a:xfrm>
            <a:off x="3985998" y="2483019"/>
            <a:ext cx="3304623" cy="1015663"/>
          </a:xfrm>
          <a:prstGeom prst="rect">
            <a:avLst/>
          </a:prstGeom>
        </p:spPr>
        <p:txBody>
          <a:bodyPr wrap="none">
            <a:spAutoFit/>
          </a:bodyPr>
          <a:lstStyle/>
          <a:p>
            <a:r>
              <a:rPr lang="en-US" altLang="ja-JP" sz="6000" b="1" dirty="0">
                <a:latin typeface="メイリオ" panose="020B0604030504040204" pitchFamily="50" charset="-128"/>
                <a:ea typeface="メイリオ" panose="020B0604030504040204" pitchFamily="50" charset="-128"/>
              </a:rPr>
              <a:t>Crawler</a:t>
            </a:r>
            <a:endParaRPr lang="ja-JP" altLang="en-US" sz="6000" dirty="0"/>
          </a:p>
        </p:txBody>
      </p:sp>
      <p:sp>
        <p:nvSpPr>
          <p:cNvPr id="3" name="テキスト ボックス 2">
            <a:extLst>
              <a:ext uri="{FF2B5EF4-FFF2-40B4-BE49-F238E27FC236}">
                <a16:creationId xmlns:a16="http://schemas.microsoft.com/office/drawing/2014/main" id="{F72B2969-3734-1653-C532-85610A4BE1EA}"/>
              </a:ext>
            </a:extLst>
          </p:cNvPr>
          <p:cNvSpPr txBox="1"/>
          <p:nvPr/>
        </p:nvSpPr>
        <p:spPr>
          <a:xfrm>
            <a:off x="4657725" y="3590925"/>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クローラー</a:t>
            </a:r>
          </a:p>
        </p:txBody>
      </p:sp>
      <p:sp>
        <p:nvSpPr>
          <p:cNvPr id="7" name="テキスト ボックス 6">
            <a:extLst>
              <a:ext uri="{FF2B5EF4-FFF2-40B4-BE49-F238E27FC236}">
                <a16:creationId xmlns:a16="http://schemas.microsoft.com/office/drawing/2014/main" id="{A5930774-519F-9ED5-8BC8-A7366B40FC21}"/>
              </a:ext>
            </a:extLst>
          </p:cNvPr>
          <p:cNvSpPr txBox="1"/>
          <p:nvPr/>
        </p:nvSpPr>
        <p:spPr>
          <a:xfrm>
            <a:off x="2161269" y="4819650"/>
            <a:ext cx="786946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マウスのかわりにプログラムが</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をクリックしている</a:t>
            </a:r>
          </a:p>
        </p:txBody>
      </p:sp>
    </p:spTree>
    <p:extLst>
      <p:ext uri="{BB962C8B-B14F-4D97-AF65-F5344CB8AC3E}">
        <p14:creationId xmlns:p14="http://schemas.microsoft.com/office/powerpoint/2010/main" val="594440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7FD506C-C3E1-E2B0-4F49-143191B4AC52}"/>
              </a:ext>
            </a:extLst>
          </p:cNvPr>
          <p:cNvPicPr>
            <a:picLocks noChangeAspect="1"/>
          </p:cNvPicPr>
          <p:nvPr/>
        </p:nvPicPr>
        <p:blipFill>
          <a:blip r:embed="rId2"/>
          <a:stretch>
            <a:fillRect/>
          </a:stretch>
        </p:blipFill>
        <p:spPr>
          <a:xfrm>
            <a:off x="1593085" y="696989"/>
            <a:ext cx="9182100" cy="5667375"/>
          </a:xfrm>
          <a:prstGeom prst="rect">
            <a:avLst/>
          </a:prstGeom>
        </p:spPr>
      </p:pic>
      <p:sp>
        <p:nvSpPr>
          <p:cNvPr id="4" name="テキスト ボックス 3">
            <a:extLst>
              <a:ext uri="{FF2B5EF4-FFF2-40B4-BE49-F238E27FC236}">
                <a16:creationId xmlns:a16="http://schemas.microsoft.com/office/drawing/2014/main" id="{44E6D978-EBB1-3ADA-754E-F21434813047}"/>
              </a:ext>
            </a:extLst>
          </p:cNvPr>
          <p:cNvSpPr txBox="1"/>
          <p:nvPr/>
        </p:nvSpPr>
        <p:spPr>
          <a:xfrm>
            <a:off x="1743075" y="285750"/>
            <a:ext cx="9212778"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集めるのはいいけど、☆とか写真とかは要らない</a:t>
            </a:r>
          </a:p>
        </p:txBody>
      </p:sp>
      <p:sp>
        <p:nvSpPr>
          <p:cNvPr id="5" name="四角形: 角を丸くする 4">
            <a:extLst>
              <a:ext uri="{FF2B5EF4-FFF2-40B4-BE49-F238E27FC236}">
                <a16:creationId xmlns:a16="http://schemas.microsoft.com/office/drawing/2014/main" id="{8BA8B2FC-6470-091A-F97B-177CDFFA01E9}"/>
              </a:ext>
            </a:extLst>
          </p:cNvPr>
          <p:cNvSpPr/>
          <p:nvPr/>
        </p:nvSpPr>
        <p:spPr>
          <a:xfrm>
            <a:off x="1461800" y="1927952"/>
            <a:ext cx="9467850" cy="1621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F6CA077-FB0C-2663-4C13-43D239BEC14E}"/>
              </a:ext>
            </a:extLst>
          </p:cNvPr>
          <p:cNvSpPr txBox="1"/>
          <p:nvPr/>
        </p:nvSpPr>
        <p:spPr>
          <a:xfrm>
            <a:off x="0" y="6292811"/>
            <a:ext cx="12752209" cy="954107"/>
          </a:xfrm>
          <a:prstGeom prst="rect">
            <a:avLst/>
          </a:prstGeom>
          <a:noFill/>
        </p:spPr>
        <p:txBody>
          <a:bodyPr wrap="none" rtlCol="0">
            <a:spAutoFit/>
          </a:bodyPr>
          <a:lstStyle/>
          <a:p>
            <a:pPr algn="l"/>
            <a:r>
              <a:rPr kumimoji="1" lang="ja-JP" altLang="en-US" sz="2800" b="1" dirty="0">
                <a:latin typeface="メイリオ" panose="020B0604030504040204" pitchFamily="50" charset="-128"/>
                <a:ea typeface="メイリオ" panose="020B0604030504040204" pitchFamily="50" charset="-128"/>
              </a:rPr>
              <a:t>プログラムでホームページを収集すると、必要なデータだけを取り込める！</a:t>
            </a:r>
            <a:br>
              <a:rPr kumimoji="1" lang="en-US" altLang="ja-JP" sz="2800" b="1" dirty="0">
                <a:latin typeface="メイリオ" panose="020B0604030504040204" pitchFamily="50" charset="-128"/>
                <a:ea typeface="メイリオ" panose="020B0604030504040204" pitchFamily="50" charset="-128"/>
              </a:rPr>
            </a:br>
            <a:endParaRPr kumimoji="1" lang="ja-JP" altLang="en-US" sz="28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42513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485EFD2-A70C-2440-DC51-5C447C65B247}"/>
              </a:ext>
            </a:extLst>
          </p:cNvPr>
          <p:cNvSpPr txBox="1"/>
          <p:nvPr/>
        </p:nvSpPr>
        <p:spPr>
          <a:xfrm>
            <a:off x="1125248" y="2485132"/>
            <a:ext cx="10133301" cy="1077218"/>
          </a:xfrm>
          <a:prstGeom prst="rect">
            <a:avLst/>
          </a:prstGeom>
          <a:noFill/>
        </p:spPr>
        <p:txBody>
          <a:bodyPr wrap="square" rtlCol="0">
            <a:spAutoFit/>
          </a:bodyPr>
          <a:lstStyle/>
          <a:p>
            <a:pPr algn="l"/>
            <a:r>
              <a:rPr kumimoji="1" lang="en-US" altLang="ja-JP" sz="3200" dirty="0">
                <a:latin typeface="メイリオ" panose="020B0604030504040204" pitchFamily="50" charset="-128"/>
                <a:ea typeface="メイリオ" panose="020B0604030504040204" pitchFamily="50" charset="-128"/>
              </a:rPr>
              <a:t>Python</a:t>
            </a:r>
            <a:r>
              <a:rPr kumimoji="1" lang="ja-JP" altLang="en-US" sz="3200" dirty="0">
                <a:latin typeface="メイリオ" panose="020B0604030504040204" pitchFamily="50" charset="-128"/>
                <a:ea typeface="メイリオ" panose="020B0604030504040204" pitchFamily="50" charset="-128"/>
              </a:rPr>
              <a:t>で口コミだけを一気に自動収集するクローラープログラムを作ってみた！</a:t>
            </a:r>
          </a:p>
        </p:txBody>
      </p:sp>
      <p:sp>
        <p:nvSpPr>
          <p:cNvPr id="3" name="テキスト ボックス 2">
            <a:extLst>
              <a:ext uri="{FF2B5EF4-FFF2-40B4-BE49-F238E27FC236}">
                <a16:creationId xmlns:a16="http://schemas.microsoft.com/office/drawing/2014/main" id="{D4B1DC40-15CE-C3BE-ACBB-F4333A24BB82}"/>
              </a:ext>
            </a:extLst>
          </p:cNvPr>
          <p:cNvSpPr txBox="1"/>
          <p:nvPr/>
        </p:nvSpPr>
        <p:spPr>
          <a:xfrm>
            <a:off x="4743828" y="4660900"/>
            <a:ext cx="326243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デモをご覧ください。</a:t>
            </a:r>
          </a:p>
        </p:txBody>
      </p:sp>
      <p:sp>
        <p:nvSpPr>
          <p:cNvPr id="4" name="テキスト ボックス 3">
            <a:extLst>
              <a:ext uri="{FF2B5EF4-FFF2-40B4-BE49-F238E27FC236}">
                <a16:creationId xmlns:a16="http://schemas.microsoft.com/office/drawing/2014/main" id="{E95C5658-DA85-C8AC-2FC1-508CD0DA1818}"/>
              </a:ext>
            </a:extLst>
          </p:cNvPr>
          <p:cNvSpPr txBox="1"/>
          <p:nvPr/>
        </p:nvSpPr>
        <p:spPr>
          <a:xfrm>
            <a:off x="4743828" y="5122565"/>
            <a:ext cx="3004477"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tabelog_crawler.py</a:t>
            </a:r>
            <a:endParaRPr kumimoji="1" lang="ja-JP" altLang="en-US" sz="24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680C175A-F29A-47E0-97E7-294585342015}"/>
              </a:ext>
            </a:extLst>
          </p:cNvPr>
          <p:cNvSpPr txBox="1"/>
          <p:nvPr/>
        </p:nvSpPr>
        <p:spPr>
          <a:xfrm>
            <a:off x="1144676" y="4291568"/>
            <a:ext cx="8483604"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hlinkClick r:id="rId2"/>
              </a:rPr>
              <a:t>https://tabelog.com/tokyo/A1302/A130202/13193074</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4DCAD210-5FA2-3901-C0BC-86C0BE83AA07}"/>
              </a:ext>
            </a:extLst>
          </p:cNvPr>
          <p:cNvSpPr txBox="1"/>
          <p:nvPr/>
        </p:nvSpPr>
        <p:spPr>
          <a:xfrm>
            <a:off x="1125248" y="3969177"/>
            <a:ext cx="295465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自動収集する口コミ</a:t>
            </a:r>
          </a:p>
        </p:txBody>
      </p:sp>
    </p:spTree>
    <p:extLst>
      <p:ext uri="{BB962C8B-B14F-4D97-AF65-F5344CB8AC3E}">
        <p14:creationId xmlns:p14="http://schemas.microsoft.com/office/powerpoint/2010/main" val="3680959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B4F5F99-FDE5-4E19-A1C6-0D57EBE4CD73}"/>
              </a:ext>
            </a:extLst>
          </p:cNvPr>
          <p:cNvSpPr txBox="1"/>
          <p:nvPr/>
        </p:nvSpPr>
        <p:spPr>
          <a:xfrm>
            <a:off x="2275959" y="2562225"/>
            <a:ext cx="7879080" cy="707886"/>
          </a:xfrm>
          <a:prstGeom prst="rect">
            <a:avLst/>
          </a:prstGeom>
          <a:noFill/>
        </p:spPr>
        <p:txBody>
          <a:bodyPr wrap="none" rtlCol="0">
            <a:spAutoFit/>
          </a:bodyPr>
          <a:lstStyle/>
          <a:p>
            <a:pPr algn="l"/>
            <a:r>
              <a:rPr kumimoji="1" lang="ja-JP" altLang="en-US" sz="4000" b="1" dirty="0">
                <a:latin typeface="メイリオ" panose="020B0604030504040204" pitchFamily="50" charset="-128"/>
                <a:ea typeface="メイリオ" panose="020B0604030504040204" pitchFamily="50" charset="-128"/>
              </a:rPr>
              <a:t>巨大ビジネスを支えるクローラー</a:t>
            </a:r>
          </a:p>
        </p:txBody>
      </p:sp>
      <p:sp>
        <p:nvSpPr>
          <p:cNvPr id="3" name="テキスト ボックス 2">
            <a:extLst>
              <a:ext uri="{FF2B5EF4-FFF2-40B4-BE49-F238E27FC236}">
                <a16:creationId xmlns:a16="http://schemas.microsoft.com/office/drawing/2014/main" id="{B6EE2750-00E9-F70B-C6D3-AE451DF10510}"/>
              </a:ext>
            </a:extLst>
          </p:cNvPr>
          <p:cNvSpPr txBox="1"/>
          <p:nvPr/>
        </p:nvSpPr>
        <p:spPr>
          <a:xfrm>
            <a:off x="3712684" y="3602516"/>
            <a:ext cx="449353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身近なサービスで使われている</a:t>
            </a:r>
          </a:p>
        </p:txBody>
      </p:sp>
    </p:spTree>
    <p:extLst>
      <p:ext uri="{BB962C8B-B14F-4D97-AF65-F5344CB8AC3E}">
        <p14:creationId xmlns:p14="http://schemas.microsoft.com/office/powerpoint/2010/main" val="4082451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B259A05-8423-63A1-B5AE-C2F8E6C1CFDB}"/>
              </a:ext>
            </a:extLst>
          </p:cNvPr>
          <p:cNvSpPr txBox="1"/>
          <p:nvPr/>
        </p:nvSpPr>
        <p:spPr>
          <a:xfrm>
            <a:off x="438538" y="345232"/>
            <a:ext cx="11753462" cy="6863417"/>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1. </a:t>
            </a:r>
            <a:r>
              <a:rPr kumimoji="1" lang="ja-JP" altLang="en-US" sz="2400" dirty="0">
                <a:latin typeface="メイリオ" panose="020B0604030504040204" pitchFamily="50" charset="-128"/>
                <a:ea typeface="メイリオ" panose="020B0604030504040204" pitchFamily="50" charset="-128"/>
              </a:rPr>
              <a:t>システム環境と</a:t>
            </a:r>
            <a:r>
              <a:rPr kumimoji="1" lang="en-US" altLang="ja-JP" sz="2400" dirty="0">
                <a:latin typeface="メイリオ" panose="020B0604030504040204" pitchFamily="50" charset="-128"/>
                <a:ea typeface="メイリオ" panose="020B0604030504040204" pitchFamily="50" charset="-128"/>
              </a:rPr>
              <a:t>python</a:t>
            </a:r>
            <a:r>
              <a:rPr kumimoji="1" lang="ja-JP" altLang="en-US" sz="2400" dirty="0">
                <a:latin typeface="メイリオ" panose="020B0604030504040204" pitchFamily="50" charset="-128"/>
                <a:ea typeface="メイリオ" panose="020B0604030504040204" pitchFamily="50" charset="-128"/>
              </a:rPr>
              <a:t>実行環境　</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     python</a:t>
            </a:r>
            <a:r>
              <a:rPr kumimoji="1" lang="ja-JP" altLang="en-US" dirty="0">
                <a:latin typeface="メイリオ" panose="020B0604030504040204" pitchFamily="50" charset="-128"/>
                <a:ea typeface="メイリオ" panose="020B0604030504040204" pitchFamily="50" charset="-128"/>
              </a:rPr>
              <a:t>の動作環境と設定方法を紹介。</a:t>
            </a:r>
            <a:r>
              <a:rPr kumimoji="1" lang="en-US" altLang="ja-JP" dirty="0" err="1">
                <a:latin typeface="メイリオ" panose="020B0604030504040204" pitchFamily="50" charset="-128"/>
                <a:ea typeface="メイリオ" panose="020B0604030504040204" pitchFamily="50" charset="-128"/>
              </a:rPr>
              <a:t>Colaboratory</a:t>
            </a:r>
            <a:r>
              <a:rPr kumimoji="1" lang="en-US" altLang="ja-JP" dirty="0">
                <a:latin typeface="メイリオ" panose="020B0604030504040204" pitchFamily="50" charset="-128"/>
                <a:ea typeface="メイリオ" panose="020B0604030504040204" pitchFamily="50" charset="-128"/>
              </a:rPr>
              <a:t>, </a:t>
            </a:r>
            <a:r>
              <a:rPr kumimoji="1" lang="en-US" altLang="ja-JP" dirty="0" err="1">
                <a:latin typeface="メイリオ" panose="020B0604030504040204" pitchFamily="50" charset="-128"/>
                <a:ea typeface="メイリオ" panose="020B0604030504040204" pitchFamily="50" charset="-128"/>
              </a:rPr>
              <a:t>Jupyter</a:t>
            </a:r>
            <a:r>
              <a:rPr kumimoji="1" lang="en-US" altLang="ja-JP" dirty="0">
                <a:latin typeface="メイリオ" panose="020B0604030504040204" pitchFamily="50" charset="-128"/>
                <a:ea typeface="メイリオ" panose="020B0604030504040204" pitchFamily="50" charset="-128"/>
              </a:rPr>
              <a:t>, .</a:t>
            </a:r>
            <a:r>
              <a:rPr kumimoji="1" lang="en-US" altLang="ja-JP" dirty="0" err="1">
                <a:latin typeface="メイリオ" panose="020B0604030504040204" pitchFamily="50" charset="-128"/>
                <a:ea typeface="メイリオ" panose="020B0604030504040204" pitchFamily="50" charset="-128"/>
              </a:rPr>
              <a:t>py</a:t>
            </a:r>
            <a:r>
              <a:rPr kumimoji="1" lang="ja-JP" altLang="en-US" dirty="0">
                <a:latin typeface="メイリオ" panose="020B0604030504040204" pitchFamily="50" charset="-128"/>
                <a:ea typeface="メイリオ" panose="020B0604030504040204" pitchFamily="50" charset="-128"/>
              </a:rPr>
              <a:t>ファイルによる実行 </a:t>
            </a:r>
            <a:endParaRPr kumimoji="1" lang="en-US" altLang="ja-JP" dirty="0">
              <a:latin typeface="メイリオ" panose="020B0604030504040204" pitchFamily="50" charset="-128"/>
              <a:ea typeface="メイリオ" panose="020B0604030504040204" pitchFamily="50" charset="-128"/>
            </a:endParaRPr>
          </a:p>
          <a:p>
            <a:pPr algn="l"/>
            <a:r>
              <a:rPr kumimoji="1" lang="en-US" altLang="ja-JP" sz="2000" dirty="0">
                <a:latin typeface="メイリオ" panose="020B0604030504040204" pitchFamily="50" charset="-128"/>
                <a:ea typeface="メイリオ" panose="020B0604030504040204" pitchFamily="50" charset="-128"/>
                <a:hlinkClick r:id="rId2"/>
              </a:rPr>
              <a:t>https://github.com/ueharaLab/bigdata2_system_and_python</a:t>
            </a:r>
            <a:endParaRPr kumimoji="1" lang="en-US" altLang="ja-JP" sz="20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2. </a:t>
            </a:r>
            <a:r>
              <a:rPr kumimoji="1" lang="ja-JP" altLang="en-US" sz="2400" dirty="0">
                <a:latin typeface="メイリオ" panose="020B0604030504040204" pitchFamily="50" charset="-128"/>
                <a:ea typeface="メイリオ" panose="020B0604030504040204" pitchFamily="50" charset="-128"/>
              </a:rPr>
              <a:t>クローラー</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動作原理と実装の演習 </a:t>
            </a:r>
            <a:r>
              <a:rPr kumimoji="1" lang="en-US" altLang="ja-JP" dirty="0">
                <a:latin typeface="メイリオ" panose="020B0604030504040204" pitchFamily="50" charset="-128"/>
                <a:ea typeface="メイリオ" panose="020B0604030504040204" pitchFamily="50" charset="-128"/>
                <a:hlinkClick r:id="rId3"/>
              </a:rPr>
              <a:t>https://github.com/ueharaLab/bigdata3_crawler</a:t>
            </a:r>
            <a:endParaRPr kumimoji="1" lang="en-US" altLang="ja-JP"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3. </a:t>
            </a:r>
            <a:r>
              <a:rPr kumimoji="1" lang="ja-JP" altLang="en-US" sz="2400" dirty="0">
                <a:latin typeface="メイリオ" panose="020B0604030504040204" pitchFamily="50" charset="-128"/>
                <a:ea typeface="メイリオ" panose="020B0604030504040204" pitchFamily="50" charset="-128"/>
              </a:rPr>
              <a:t>スクレイピング</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スクレイピングの実装と演習 </a:t>
            </a:r>
            <a:r>
              <a:rPr kumimoji="1" lang="en-US" altLang="ja-JP" dirty="0">
                <a:latin typeface="メイリオ" panose="020B0604030504040204" pitchFamily="50" charset="-128"/>
                <a:ea typeface="メイリオ" panose="020B0604030504040204" pitchFamily="50" charset="-128"/>
                <a:hlinkClick r:id="rId4"/>
              </a:rPr>
              <a:t>https://github.com/ueharaLab/bigdata4_scraper</a:t>
            </a:r>
            <a:endParaRPr kumimoji="1" lang="en-US" altLang="ja-JP"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4. </a:t>
            </a:r>
            <a:r>
              <a:rPr kumimoji="1" lang="ja-JP" altLang="en-US" sz="2400" dirty="0">
                <a:latin typeface="メイリオ" panose="020B0604030504040204" pitchFamily="50" charset="-128"/>
                <a:ea typeface="メイリオ" panose="020B0604030504040204" pitchFamily="50" charset="-128"/>
              </a:rPr>
              <a:t>クローラー実践</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収集したデータのファイル書き出し方法、画像データのクローリングなど    </a:t>
            </a:r>
            <a:r>
              <a:rPr kumimoji="1" lang="en-US" altLang="ja-JP" dirty="0">
                <a:latin typeface="メイリオ" panose="020B0604030504040204" pitchFamily="50" charset="-128"/>
                <a:ea typeface="メイリオ" panose="020B0604030504040204" pitchFamily="50" charset="-128"/>
                <a:hlinkClick r:id="rId5"/>
              </a:rPr>
              <a:t>h</a:t>
            </a:r>
            <a:r>
              <a:rPr kumimoji="1" lang="en-US" altLang="ja-JP" dirty="0">
                <a:latin typeface="メイリオ" panose="020B0604030504040204" pitchFamily="50" charset="-128"/>
                <a:ea typeface="メイリオ" panose="020B0604030504040204" pitchFamily="50" charset="-128"/>
                <a:hlinkClick r:id="rId5"/>
              </a:rPr>
              <a:t>ttps://github.com/ueharaLab/bigdata5_crawler_scraper</a:t>
            </a:r>
            <a:endParaRPr kumimoji="1" lang="en-US" altLang="ja-JP"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5. </a:t>
            </a:r>
            <a:r>
              <a:rPr kumimoji="1" lang="ja-JP" altLang="en-US" sz="2400" dirty="0">
                <a:latin typeface="メイリオ" panose="020B0604030504040204" pitchFamily="50" charset="-128"/>
                <a:ea typeface="メイリオ" panose="020B0604030504040204" pitchFamily="50" charset="-128"/>
              </a:rPr>
              <a:t>高度なクローリング</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     認証が必要なサイトへの自動ログインの方法など</a:t>
            </a:r>
            <a:r>
              <a:rPr kumimoji="1" lang="en-US" altLang="ja-JP" dirty="0">
                <a:latin typeface="メイリオ" panose="020B0604030504040204" pitchFamily="50" charset="-128"/>
                <a:ea typeface="メイリオ" panose="020B0604030504040204" pitchFamily="50" charset="-128"/>
                <a:hlinkClick r:id="rId6"/>
              </a:rPr>
              <a:t>https://github.com/ueharaLab/bigdata6_selenium</a:t>
            </a:r>
            <a:endParaRPr kumimoji="1" lang="en-US" altLang="ja-JP"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6. API(Application Programming Interface)</a:t>
            </a:r>
          </a:p>
          <a:p>
            <a:pPr algn="l"/>
            <a:r>
              <a:rPr kumimoji="1" lang="en-US" altLang="ja-JP" sz="2400"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API</a:t>
            </a:r>
            <a:r>
              <a:rPr kumimoji="1" lang="ja-JP" altLang="en-US" dirty="0">
                <a:latin typeface="メイリオ" panose="020B0604030504040204" pitchFamily="50" charset="-128"/>
                <a:ea typeface="メイリオ" panose="020B0604030504040204" pitchFamily="50" charset="-128"/>
              </a:rPr>
              <a:t>の概要、</a:t>
            </a:r>
            <a:r>
              <a:rPr kumimoji="1" lang="en-US" altLang="ja-JP" dirty="0">
                <a:latin typeface="メイリオ" panose="020B0604030504040204" pitchFamily="50" charset="-128"/>
                <a:ea typeface="メイリオ" panose="020B0604030504040204" pitchFamily="50" charset="-128"/>
              </a:rPr>
              <a:t>API</a:t>
            </a:r>
            <a:r>
              <a:rPr kumimoji="1" lang="ja-JP" altLang="en-US" dirty="0">
                <a:latin typeface="メイリオ" panose="020B0604030504040204" pitchFamily="50" charset="-128"/>
                <a:ea typeface="メイリオ" panose="020B0604030504040204" pitchFamily="50" charset="-128"/>
              </a:rPr>
              <a:t>を使ったデータ収集方法、</a:t>
            </a:r>
            <a:r>
              <a:rPr kumimoji="1" lang="en-US" altLang="ja-JP" dirty="0">
                <a:latin typeface="メイリオ" panose="020B0604030504040204" pitchFamily="50" charset="-128"/>
                <a:ea typeface="メイリオ" panose="020B0604030504040204" pitchFamily="50" charset="-128"/>
              </a:rPr>
              <a:t>Json</a:t>
            </a:r>
            <a:r>
              <a:rPr kumimoji="1" lang="ja-JP" altLang="en-US" dirty="0">
                <a:latin typeface="メイリオ" panose="020B0604030504040204" pitchFamily="50" charset="-128"/>
                <a:ea typeface="メイリオ" panose="020B0604030504040204" pitchFamily="50" charset="-128"/>
              </a:rPr>
              <a:t>形式のデータの処理</a:t>
            </a:r>
            <a:r>
              <a:rPr kumimoji="1" lang="en-US" altLang="ja-JP" dirty="0">
                <a:latin typeface="メイリオ" panose="020B0604030504040204" pitchFamily="50" charset="-128"/>
                <a:ea typeface="メイリオ" panose="020B0604030504040204" pitchFamily="50" charset="-128"/>
                <a:hlinkClick r:id="rId7"/>
              </a:rPr>
              <a:t>https://github.com/ueharaLab/bigdata7_API</a:t>
            </a:r>
            <a:endParaRPr kumimoji="1" lang="en-US" altLang="ja-JP"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7. X(twitter) API</a:t>
            </a:r>
            <a:r>
              <a:rPr kumimoji="1" lang="ja-JP" altLang="en-US" sz="2400" dirty="0">
                <a:latin typeface="メイリオ" panose="020B0604030504040204" pitchFamily="50" charset="-128"/>
                <a:ea typeface="メイリオ" panose="020B0604030504040204" pitchFamily="50" charset="-128"/>
              </a:rPr>
              <a:t>プログラミング</a:t>
            </a:r>
            <a:endParaRPr kumimoji="1" lang="en-US" altLang="ja-JP"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     X</a:t>
            </a:r>
            <a:r>
              <a:rPr kumimoji="1" lang="ja-JP" altLang="en-US" dirty="0">
                <a:latin typeface="メイリオ" panose="020B0604030504040204" pitchFamily="50" charset="-128"/>
                <a:ea typeface="メイリオ" panose="020B0604030504040204" pitchFamily="50" charset="-128"/>
              </a:rPr>
              <a:t>の</a:t>
            </a:r>
            <a:r>
              <a:rPr kumimoji="1" lang="en-US" altLang="ja-JP" dirty="0">
                <a:latin typeface="メイリオ" panose="020B0604030504040204" pitchFamily="50" charset="-128"/>
                <a:ea typeface="メイリオ" panose="020B0604030504040204" pitchFamily="50" charset="-128"/>
              </a:rPr>
              <a:t>tweet</a:t>
            </a:r>
            <a:r>
              <a:rPr kumimoji="1" lang="ja-JP" altLang="en-US" dirty="0">
                <a:latin typeface="メイリオ" panose="020B0604030504040204" pitchFamily="50" charset="-128"/>
                <a:ea typeface="メイリオ" panose="020B0604030504040204" pitchFamily="50" charset="-128"/>
              </a:rPr>
              <a:t>データの収集方法</a:t>
            </a:r>
            <a:endParaRPr kumimoji="1" lang="en-US" altLang="ja-JP"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hlinkClick r:id="rId8"/>
              </a:rPr>
              <a:t>https://github.com/ueharaLab/bigdata9_X-twitter-API</a:t>
            </a:r>
            <a:endParaRPr kumimoji="1" lang="en-US" altLang="ja-JP"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11328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890887" y="252633"/>
            <a:ext cx="6843860" cy="584775"/>
          </a:xfrm>
          <a:prstGeom prst="rect">
            <a:avLst/>
          </a:prstGeom>
          <a:noFill/>
        </p:spPr>
        <p:txBody>
          <a:bodyPr wrap="square" rtlCol="0">
            <a:spAutoFit/>
          </a:bodyPr>
          <a:lstStyle/>
          <a:p>
            <a:pPr algn="ctr"/>
            <a:r>
              <a:rPr kumimoji="1" lang="en-US" altLang="ja-JP" sz="3200" b="1" dirty="0">
                <a:latin typeface="メイリオ" panose="020B0604030504040204" pitchFamily="50" charset="-128"/>
                <a:ea typeface="メイリオ" panose="020B0604030504040204" pitchFamily="50" charset="-128"/>
              </a:rPr>
              <a:t>Google</a:t>
            </a:r>
            <a:r>
              <a:rPr lang="ja-JP" altLang="en-US" sz="3200" b="1" dirty="0">
                <a:latin typeface="メイリオ" panose="020B0604030504040204" pitchFamily="50" charset="-128"/>
                <a:ea typeface="メイリオ" panose="020B0604030504040204" pitchFamily="50" charset="-128"/>
              </a:rPr>
              <a:t>も</a:t>
            </a:r>
            <a:r>
              <a:rPr lang="en-US" altLang="ja-JP" sz="3200" b="1" dirty="0">
                <a:latin typeface="メイリオ" panose="020B0604030504040204" pitchFamily="50" charset="-128"/>
                <a:ea typeface="メイリオ" panose="020B0604030504040204" pitchFamily="50" charset="-128"/>
              </a:rPr>
              <a:t>Crawler</a:t>
            </a:r>
            <a:r>
              <a:rPr lang="ja-JP" altLang="en-US" sz="3200" b="1" dirty="0">
                <a:latin typeface="メイリオ" panose="020B0604030504040204" pitchFamily="50" charset="-128"/>
                <a:ea typeface="メイリオ" panose="020B0604030504040204" pitchFamily="50" charset="-128"/>
              </a:rPr>
              <a:t>を使っている！</a:t>
            </a:r>
            <a:endParaRPr kumimoji="1" lang="ja-JP" altLang="en-US" sz="3200" b="1" dirty="0">
              <a:latin typeface="メイリオ" panose="020B0604030504040204" pitchFamily="50" charset="-128"/>
              <a:ea typeface="メイリオ" panose="020B0604030504040204" pitchFamily="50" charset="-128"/>
            </a:endParaRPr>
          </a:p>
        </p:txBody>
      </p:sp>
      <p:sp>
        <p:nvSpPr>
          <p:cNvPr id="4" name="テキスト ボックス 3"/>
          <p:cNvSpPr txBox="1"/>
          <p:nvPr/>
        </p:nvSpPr>
        <p:spPr>
          <a:xfrm>
            <a:off x="335879" y="837408"/>
            <a:ext cx="11953875" cy="954107"/>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rPr>
              <a:t>キーワードで瞬時に検索結果が表示される理由</a:t>
            </a:r>
            <a:endParaRPr kumimoji="1" lang="en-US" altLang="ja-JP" sz="2800" dirty="0">
              <a:latin typeface="メイリオ" panose="020B0604030504040204" pitchFamily="50" charset="-128"/>
              <a:ea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rPr>
              <a:t>　～　都度、全世界の</a:t>
            </a:r>
            <a:r>
              <a:rPr lang="en-US" altLang="ja-JP" sz="2800" dirty="0">
                <a:latin typeface="メイリオ" panose="020B0604030504040204" pitchFamily="50" charset="-128"/>
                <a:ea typeface="メイリオ" panose="020B0604030504040204" pitchFamily="50" charset="-128"/>
              </a:rPr>
              <a:t>web</a:t>
            </a:r>
            <a:r>
              <a:rPr lang="ja-JP" altLang="en-US" sz="2800" dirty="0">
                <a:latin typeface="メイリオ" panose="020B0604030504040204" pitchFamily="50" charset="-128"/>
                <a:ea typeface="メイリオ" panose="020B0604030504040204" pitchFamily="50" charset="-128"/>
              </a:rPr>
              <a:t>ページ（数兆）を見に行ったら日が暮れる</a:t>
            </a:r>
            <a:endParaRPr kumimoji="1" lang="ja-JP" altLang="en-US" sz="28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4D46A6A4-0610-AF66-FB87-D8FB45FA1ED6}"/>
              </a:ext>
            </a:extLst>
          </p:cNvPr>
          <p:cNvPicPr>
            <a:picLocks noChangeAspect="1"/>
          </p:cNvPicPr>
          <p:nvPr/>
        </p:nvPicPr>
        <p:blipFill>
          <a:blip r:embed="rId2"/>
          <a:stretch>
            <a:fillRect/>
          </a:stretch>
        </p:blipFill>
        <p:spPr>
          <a:xfrm>
            <a:off x="476250" y="1991463"/>
            <a:ext cx="11391900" cy="7323988"/>
          </a:xfrm>
          <a:prstGeom prst="rect">
            <a:avLst/>
          </a:prstGeom>
        </p:spPr>
      </p:pic>
    </p:spTree>
    <p:extLst>
      <p:ext uri="{BB962C8B-B14F-4D97-AF65-F5344CB8AC3E}">
        <p14:creationId xmlns:p14="http://schemas.microsoft.com/office/powerpoint/2010/main" val="30538937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68170" y="159716"/>
            <a:ext cx="8344528" cy="1325563"/>
          </a:xfrm>
        </p:spPr>
        <p:txBody>
          <a:bodyPr>
            <a:noAutofit/>
          </a:bodyPr>
          <a:lstStyle/>
          <a:p>
            <a:r>
              <a:rPr lang="en-US" altLang="ja-JP" sz="3200" b="1" dirty="0">
                <a:latin typeface="メイリオ" panose="020B0604030504040204" pitchFamily="50" charset="-128"/>
                <a:ea typeface="メイリオ" panose="020B0604030504040204" pitchFamily="50" charset="-128"/>
              </a:rPr>
              <a:t>Google</a:t>
            </a:r>
            <a:r>
              <a:rPr lang="ja-JP" altLang="en-US" sz="3200" b="1" dirty="0">
                <a:latin typeface="メイリオ" panose="020B0604030504040204" pitchFamily="50" charset="-128"/>
                <a:ea typeface="メイリオ" panose="020B0604030504040204" pitchFamily="50" charset="-128"/>
              </a:rPr>
              <a:t>サーバー“インデックス”</a:t>
            </a:r>
          </a:p>
        </p:txBody>
      </p:sp>
      <p:sp>
        <p:nvSpPr>
          <p:cNvPr id="3" name="スライド番号プレースホルダー 2"/>
          <p:cNvSpPr>
            <a:spLocks noGrp="1"/>
          </p:cNvSpPr>
          <p:nvPr>
            <p:ph type="sldNum" sz="quarter" idx="12"/>
          </p:nvPr>
        </p:nvSpPr>
        <p:spPr/>
        <p:txBody>
          <a:bodyPr/>
          <a:lstStyle/>
          <a:p>
            <a:fld id="{6D22F896-40B5-4ADD-8801-0D06FADFA095}" type="slidenum">
              <a:rPr lang="en-US" smtClean="0"/>
              <a:t>21</a:t>
            </a:fld>
            <a:endParaRPr lang="en-US" dirty="0"/>
          </a:p>
        </p:txBody>
      </p:sp>
      <p:pic>
        <p:nvPicPr>
          <p:cNvPr id="9" name="図 8"/>
          <p:cNvPicPr>
            <a:picLocks noChangeAspect="1"/>
          </p:cNvPicPr>
          <p:nvPr/>
        </p:nvPicPr>
        <p:blipFill>
          <a:blip r:embed="rId2"/>
          <a:stretch>
            <a:fillRect/>
          </a:stretch>
        </p:blipFill>
        <p:spPr>
          <a:xfrm>
            <a:off x="6583199" y="1347970"/>
            <a:ext cx="4003446" cy="2998720"/>
          </a:xfrm>
          <a:prstGeom prst="ellipse">
            <a:avLst/>
          </a:prstGeom>
          <a:ln>
            <a:noFill/>
          </a:ln>
          <a:effectLst>
            <a:softEdge rad="112500"/>
          </a:effectLst>
        </p:spPr>
      </p:pic>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298" y="2694281"/>
            <a:ext cx="1240555" cy="1279322"/>
          </a:xfrm>
          <a:prstGeom prst="rect">
            <a:avLst/>
          </a:prstGeom>
        </p:spPr>
      </p:pic>
      <p:sp>
        <p:nvSpPr>
          <p:cNvPr id="15" name="フローチャート: 磁気ディスク 14"/>
          <p:cNvSpPr/>
          <p:nvPr/>
        </p:nvSpPr>
        <p:spPr>
          <a:xfrm>
            <a:off x="7243772" y="4421312"/>
            <a:ext cx="3312840" cy="2204692"/>
          </a:xfrm>
          <a:prstGeom prst="flowChartMagneticDisk">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7464219" y="4562804"/>
            <a:ext cx="3264035" cy="830997"/>
          </a:xfrm>
          <a:prstGeom prst="rect">
            <a:avLst/>
          </a:prstGeom>
          <a:noFill/>
        </p:spPr>
        <p:txBody>
          <a:bodyPr wrap="none" rtlCol="0">
            <a:spAutoFit/>
          </a:bodyPr>
          <a:lstStyle/>
          <a:p>
            <a:r>
              <a:rPr kumimoji="1" lang="en-US" altLang="ja-JP" sz="2400" b="1" dirty="0">
                <a:latin typeface="メイリオ" panose="020B0604030504040204" pitchFamily="50" charset="-128"/>
                <a:ea typeface="メイリオ" panose="020B0604030504040204" pitchFamily="50" charset="-128"/>
              </a:rPr>
              <a:t>Google </a:t>
            </a:r>
            <a:r>
              <a:rPr kumimoji="1" lang="ja-JP" altLang="en-US" sz="2400" b="1" dirty="0">
                <a:latin typeface="メイリオ" panose="020B0604030504040204" pitchFamily="50" charset="-128"/>
                <a:ea typeface="メイリオ" panose="020B0604030504040204" pitchFamily="50" charset="-128"/>
              </a:rPr>
              <a:t>インデックス</a:t>
            </a:r>
            <a:endParaRPr kumimoji="1" lang="en-US" altLang="ja-JP" sz="2400" b="1" dirty="0">
              <a:latin typeface="メイリオ" panose="020B0604030504040204" pitchFamily="50" charset="-128"/>
              <a:ea typeface="メイリオ" panose="020B0604030504040204" pitchFamily="50" charset="-128"/>
            </a:endParaRPr>
          </a:p>
          <a:p>
            <a:r>
              <a:rPr kumimoji="1" lang="ja-JP" altLang="en-US" sz="2400" b="1" dirty="0">
                <a:latin typeface="メイリオ" panose="020B0604030504040204" pitchFamily="50" charset="-128"/>
                <a:ea typeface="メイリオ" panose="020B0604030504040204" pitchFamily="50" charset="-128"/>
              </a:rPr>
              <a:t>サーバー</a:t>
            </a:r>
          </a:p>
        </p:txBody>
      </p:sp>
      <p:sp>
        <p:nvSpPr>
          <p:cNvPr id="23" name="テキスト ボックス 22"/>
          <p:cNvSpPr txBox="1"/>
          <p:nvPr/>
        </p:nvSpPr>
        <p:spPr>
          <a:xfrm>
            <a:off x="7735094" y="5283274"/>
            <a:ext cx="2031325" cy="830997"/>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rPr>
              <a:t>①</a:t>
            </a:r>
            <a:r>
              <a:rPr lang="en-US" altLang="ja-JP" sz="2400" dirty="0">
                <a:latin typeface="メイリオ" panose="020B0604030504040204" pitchFamily="50" charset="-128"/>
                <a:ea typeface="メイリオ" panose="020B0604030504040204" pitchFamily="50" charset="-128"/>
              </a:rPr>
              <a:t>URL</a:t>
            </a:r>
          </a:p>
          <a:p>
            <a:r>
              <a:rPr lang="ja-JP" altLang="en-US" sz="2400" dirty="0">
                <a:latin typeface="メイリオ" panose="020B0604030504040204" pitchFamily="50" charset="-128"/>
                <a:ea typeface="メイリオ" panose="020B0604030504040204" pitchFamily="50" charset="-128"/>
              </a:rPr>
              <a:t>②スニペット</a:t>
            </a:r>
            <a:endParaRPr lang="en-US" altLang="ja-JP" sz="2400" dirty="0">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427344" y="2309703"/>
            <a:ext cx="5991577" cy="1569660"/>
          </a:xfrm>
          <a:prstGeom prst="rect">
            <a:avLst/>
          </a:prstGeom>
          <a:noFill/>
        </p:spPr>
        <p:txBody>
          <a:bodyPr wrap="none" rtlCol="0">
            <a:spAutoFit/>
          </a:bodyPr>
          <a:lstStyle/>
          <a:p>
            <a:pPr marL="342900" indent="-342900">
              <a:buFont typeface="Wingdings" panose="05000000000000000000" pitchFamily="2" charset="2"/>
              <a:buChar char="l"/>
            </a:pPr>
            <a:r>
              <a:rPr lang="en-US" altLang="ja-JP" sz="2400" dirty="0">
                <a:latin typeface="メイリオ" panose="020B0604030504040204" pitchFamily="50" charset="-128"/>
                <a:ea typeface="メイリオ" panose="020B0604030504040204" pitchFamily="50" charset="-128"/>
              </a:rPr>
              <a:t>Crawler</a:t>
            </a:r>
            <a:r>
              <a:rPr lang="ja-JP" altLang="en-US" sz="2400" dirty="0">
                <a:latin typeface="メイリオ" panose="020B0604030504040204" pitchFamily="50" charset="-128"/>
                <a:ea typeface="メイリオ" panose="020B0604030504040204" pitchFamily="50" charset="-128"/>
              </a:rPr>
              <a:t>が収集した世界中の</a:t>
            </a:r>
            <a:r>
              <a:rPr lang="en-US" altLang="ja-JP" sz="2400" dirty="0">
                <a:latin typeface="メイリオ" panose="020B0604030504040204" pitchFamily="50" charset="-128"/>
                <a:ea typeface="メイリオ" panose="020B0604030504040204" pitchFamily="50" charset="-128"/>
              </a:rPr>
              <a:t>web</a:t>
            </a:r>
            <a:r>
              <a:rPr lang="ja-JP" altLang="en-US" sz="2400" dirty="0">
                <a:latin typeface="メイリオ" panose="020B0604030504040204" pitchFamily="50" charset="-128"/>
                <a:ea typeface="メイリオ" panose="020B0604030504040204" pitchFamily="50" charset="-128"/>
              </a:rPr>
              <a:t>サイト</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　 の基本情報をインデックスに保管</a:t>
            </a:r>
            <a:endParaRPr lang="en-US" altLang="ja-JP" sz="2400" dirty="0">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rPr>
              <a:t>キーワード検索は、インデックス</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　 サーバー内で行う</a:t>
            </a:r>
            <a:endParaRPr lang="en-US" altLang="ja-JP" sz="2400" dirty="0">
              <a:latin typeface="メイリオ" panose="020B0604030504040204" pitchFamily="50" charset="-128"/>
              <a:ea typeface="メイリオ" panose="020B0604030504040204" pitchFamily="50" charset="-128"/>
            </a:endParaRPr>
          </a:p>
        </p:txBody>
      </p:sp>
      <p:pic>
        <p:nvPicPr>
          <p:cNvPr id="12" name="Picture 2" descr="「パソコン イラスト」の画像検索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6315" y="4657796"/>
            <a:ext cx="2949068" cy="1731194"/>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p:cNvPicPr>
            <a:picLocks noChangeAspect="1"/>
          </p:cNvPicPr>
          <p:nvPr/>
        </p:nvPicPr>
        <p:blipFill>
          <a:blip r:embed="rId5"/>
          <a:stretch>
            <a:fillRect/>
          </a:stretch>
        </p:blipFill>
        <p:spPr>
          <a:xfrm>
            <a:off x="1987120" y="4783061"/>
            <a:ext cx="2133300" cy="1331211"/>
          </a:xfrm>
          <a:prstGeom prst="rect">
            <a:avLst/>
          </a:prstGeom>
        </p:spPr>
      </p:pic>
      <p:sp>
        <p:nvSpPr>
          <p:cNvPr id="16" name="思考の吹き出し: 雲形 15"/>
          <p:cNvSpPr/>
          <p:nvPr/>
        </p:nvSpPr>
        <p:spPr>
          <a:xfrm>
            <a:off x="4294705" y="4474067"/>
            <a:ext cx="2872005" cy="1753570"/>
          </a:xfrm>
          <a:prstGeom prst="cloudCallout">
            <a:avLst>
              <a:gd name="adj1" fmla="val -30267"/>
              <a:gd name="adj2" fmla="val 383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t>Internet</a:t>
            </a:r>
            <a:endParaRPr kumimoji="1" lang="ja-JP" altLang="en-US" sz="4000" dirty="0"/>
          </a:p>
        </p:txBody>
      </p:sp>
      <p:cxnSp>
        <p:nvCxnSpPr>
          <p:cNvPr id="17" name="直線矢印コネクタ 16"/>
          <p:cNvCxnSpPr>
            <a:cxnSpLocks/>
          </p:cNvCxnSpPr>
          <p:nvPr/>
        </p:nvCxnSpPr>
        <p:spPr>
          <a:xfrm>
            <a:off x="4190352" y="5513753"/>
            <a:ext cx="3590658"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矢印: 下カーブ 5"/>
          <p:cNvSpPr/>
          <p:nvPr/>
        </p:nvSpPr>
        <p:spPr>
          <a:xfrm rot="4410673">
            <a:off x="8856201" y="3524991"/>
            <a:ext cx="1289325" cy="740867"/>
          </a:xfrm>
          <a:prstGeom prst="curved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テキスト ボックス 4">
            <a:extLst>
              <a:ext uri="{FF2B5EF4-FFF2-40B4-BE49-F238E27FC236}">
                <a16:creationId xmlns:a16="http://schemas.microsoft.com/office/drawing/2014/main" id="{45314406-E6FB-484B-A843-A107045411D4}"/>
              </a:ext>
            </a:extLst>
          </p:cNvPr>
          <p:cNvSpPr txBox="1"/>
          <p:nvPr/>
        </p:nvSpPr>
        <p:spPr>
          <a:xfrm>
            <a:off x="7625742" y="2395081"/>
            <a:ext cx="2930871" cy="461665"/>
          </a:xfrm>
          <a:prstGeom prst="rect">
            <a:avLst/>
          </a:prstGeom>
          <a:noFill/>
        </p:spPr>
        <p:txBody>
          <a:bodyPr wrap="square" rtlCol="0">
            <a:spAutoFit/>
          </a:bodyPr>
          <a:lstStyle/>
          <a:p>
            <a:pPr algn="l"/>
            <a:r>
              <a:rPr kumimoji="1" lang="en-US" altLang="ja-JP" sz="2400" b="1" dirty="0">
                <a:solidFill>
                  <a:schemeClr val="bg1"/>
                </a:solidFill>
                <a:latin typeface="メイリオ" panose="020B0604030504040204" pitchFamily="50" charset="-128"/>
                <a:ea typeface="メイリオ" panose="020B0604030504040204" pitchFamily="50" charset="-128"/>
              </a:rPr>
              <a:t>Google Crawler</a:t>
            </a:r>
            <a:endParaRPr kumimoji="1" lang="ja-JP" altLang="en-US" sz="2400" b="1" dirty="0">
              <a:solidFill>
                <a:schemeClr val="bg1"/>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AB0A435D-4B28-ACB1-69DD-B8F317ED91DA}"/>
              </a:ext>
            </a:extLst>
          </p:cNvPr>
          <p:cNvSpPr txBox="1"/>
          <p:nvPr/>
        </p:nvSpPr>
        <p:spPr>
          <a:xfrm>
            <a:off x="2661694" y="1097363"/>
            <a:ext cx="664797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サーバー：大きな計算処理をするコンピュータ</a:t>
            </a:r>
          </a:p>
        </p:txBody>
      </p:sp>
    </p:spTree>
    <p:extLst>
      <p:ext uri="{BB962C8B-B14F-4D97-AF65-F5344CB8AC3E}">
        <p14:creationId xmlns:p14="http://schemas.microsoft.com/office/powerpoint/2010/main" val="2115668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185709" y="-165305"/>
            <a:ext cx="7886700" cy="1325563"/>
          </a:xfrm>
        </p:spPr>
        <p:txBody>
          <a:bodyPr>
            <a:normAutofit/>
          </a:bodyPr>
          <a:lstStyle/>
          <a:p>
            <a:r>
              <a:rPr lang="en-US" altLang="ja-JP" sz="3200" b="1" dirty="0">
                <a:latin typeface="メイリオ" panose="020B0604030504040204" pitchFamily="50" charset="-128"/>
                <a:ea typeface="メイリオ" panose="020B0604030504040204" pitchFamily="50" charset="-128"/>
              </a:rPr>
              <a:t>Google</a:t>
            </a:r>
            <a:r>
              <a:rPr lang="ja-JP" altLang="en-US" sz="3200" b="1" dirty="0">
                <a:latin typeface="メイリオ" panose="020B0604030504040204" pitchFamily="50" charset="-128"/>
                <a:ea typeface="メイリオ" panose="020B0604030504040204" pitchFamily="50" charset="-128"/>
              </a:rPr>
              <a:t> </a:t>
            </a:r>
            <a:r>
              <a:rPr lang="en-US" altLang="ja-JP" sz="3200" b="1" dirty="0">
                <a:latin typeface="メイリオ" panose="020B0604030504040204" pitchFamily="50" charset="-128"/>
                <a:ea typeface="メイリオ" panose="020B0604030504040204" pitchFamily="50" charset="-128"/>
              </a:rPr>
              <a:t>Crawler</a:t>
            </a:r>
            <a:r>
              <a:rPr lang="ja-JP" altLang="en-US" sz="3200" b="1" dirty="0">
                <a:latin typeface="メイリオ" panose="020B0604030504040204" pitchFamily="50" charset="-128"/>
                <a:ea typeface="メイリオ" panose="020B0604030504040204" pitchFamily="50" charset="-128"/>
              </a:rPr>
              <a:t>は忙しい！</a:t>
            </a:r>
          </a:p>
        </p:txBody>
      </p:sp>
      <p:sp>
        <p:nvSpPr>
          <p:cNvPr id="3" name="スライド番号プレースホルダー 2"/>
          <p:cNvSpPr>
            <a:spLocks noGrp="1"/>
          </p:cNvSpPr>
          <p:nvPr>
            <p:ph type="sldNum" sz="quarter" idx="12"/>
          </p:nvPr>
        </p:nvSpPr>
        <p:spPr/>
        <p:txBody>
          <a:bodyPr/>
          <a:lstStyle/>
          <a:p>
            <a:fld id="{6D22F896-40B5-4ADD-8801-0D06FADFA095}" type="slidenum">
              <a:rPr lang="en-US" smtClean="0">
                <a:latin typeface="メイリオ" panose="020B0604030504040204" pitchFamily="50" charset="-128"/>
                <a:ea typeface="メイリオ" panose="020B0604030504040204" pitchFamily="50" charset="-128"/>
              </a:rPr>
              <a:t>22</a:t>
            </a:fld>
            <a:endParaRPr lang="en-US"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2143249" y="1693138"/>
            <a:ext cx="7952818" cy="150810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兆ページを</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年間で一通りクローリング</a:t>
            </a:r>
            <a:r>
              <a:rPr kumimoji="1" lang="ja-JP" altLang="en-US" sz="2400" dirty="0" err="1">
                <a:latin typeface="メイリオ" panose="020B0604030504040204" pitchFamily="50" charset="-128"/>
                <a:ea typeface="メイリオ" panose="020B0604030504040204" pitchFamily="50" charset="-128"/>
              </a:rPr>
              <a:t>するとすると</a:t>
            </a:r>
            <a:r>
              <a:rPr kumimoji="1" lang="ja-JP" altLang="en-US"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pPr algn="ctr"/>
            <a:r>
              <a:rPr kumimoji="1" lang="ja-JP" altLang="en-US" sz="2400" dirty="0">
                <a:latin typeface="メイリオ" panose="020B0604030504040204" pitchFamily="50" charset="-128"/>
                <a:ea typeface="メイリオ" panose="020B0604030504040204" pitchFamily="50" charset="-128"/>
              </a:rPr>
              <a:t>　</a:t>
            </a:r>
            <a:r>
              <a:rPr kumimoji="1" lang="en-US" altLang="ja-JP" sz="4400" dirty="0">
                <a:latin typeface="メイリオ" panose="020B0604030504040204" pitchFamily="50" charset="-128"/>
                <a:ea typeface="メイリオ" panose="020B0604030504040204" pitchFamily="50" charset="-128"/>
              </a:rPr>
              <a:t>32,000</a:t>
            </a:r>
            <a:r>
              <a:rPr kumimoji="1" lang="ja-JP" altLang="en-US" sz="4400" dirty="0">
                <a:latin typeface="メイリオ" panose="020B0604030504040204" pitchFamily="50" charset="-128"/>
                <a:ea typeface="メイリオ" panose="020B0604030504040204" pitchFamily="50" charset="-128"/>
              </a:rPr>
              <a:t>ページ</a:t>
            </a:r>
            <a:r>
              <a:rPr kumimoji="1" lang="en-US" altLang="ja-JP" sz="4400" dirty="0">
                <a:latin typeface="メイリオ" panose="020B0604030504040204" pitchFamily="50" charset="-128"/>
                <a:ea typeface="メイリオ" panose="020B0604030504040204" pitchFamily="50" charset="-128"/>
              </a:rPr>
              <a:t>/</a:t>
            </a:r>
            <a:r>
              <a:rPr kumimoji="1" lang="ja-JP" altLang="en-US" sz="4400" dirty="0">
                <a:latin typeface="メイリオ" panose="020B0604030504040204" pitchFamily="50" charset="-128"/>
                <a:ea typeface="メイリオ" panose="020B0604030504040204" pitchFamily="50" charset="-128"/>
              </a:rPr>
              <a:t>秒</a:t>
            </a:r>
          </a:p>
        </p:txBody>
      </p:sp>
      <p:sp>
        <p:nvSpPr>
          <p:cNvPr id="6" name="下矢印 5"/>
          <p:cNvSpPr/>
          <p:nvPr/>
        </p:nvSpPr>
        <p:spPr>
          <a:xfrm>
            <a:off x="4885820" y="3399608"/>
            <a:ext cx="2120202" cy="5480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2185710" y="4363298"/>
            <a:ext cx="8193269" cy="830997"/>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既存の</a:t>
            </a:r>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ページもどんどん更新されるので，クローラー</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は世界中の巡回しまくっている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15082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052167" y="-9625"/>
            <a:ext cx="8354890" cy="1325563"/>
          </a:xfrm>
        </p:spPr>
        <p:txBody>
          <a:bodyPr>
            <a:normAutofit/>
          </a:bodyPr>
          <a:lstStyle/>
          <a:p>
            <a:pPr algn="ctr"/>
            <a:r>
              <a:rPr lang="en-US" altLang="ja-JP" sz="3200" b="1" dirty="0">
                <a:latin typeface="メイリオ" panose="020B0604030504040204" pitchFamily="50" charset="-128"/>
                <a:ea typeface="メイリオ" panose="020B0604030504040204" pitchFamily="50" charset="-128"/>
              </a:rPr>
              <a:t>Google : 1998</a:t>
            </a:r>
            <a:r>
              <a:rPr lang="ja-JP" altLang="en-US" sz="3200" b="1" dirty="0">
                <a:latin typeface="メイリオ" panose="020B0604030504040204" pitchFamily="50" charset="-128"/>
                <a:ea typeface="メイリオ" panose="020B0604030504040204" pitchFamily="50" charset="-128"/>
              </a:rPr>
              <a:t>創業　大学発ベンチャー</a:t>
            </a:r>
          </a:p>
        </p:txBody>
      </p:sp>
      <p:sp>
        <p:nvSpPr>
          <p:cNvPr id="3" name="スライド番号プレースホルダー 2"/>
          <p:cNvSpPr>
            <a:spLocks noGrp="1"/>
          </p:cNvSpPr>
          <p:nvPr>
            <p:ph type="sldNum" sz="quarter" idx="12"/>
          </p:nvPr>
        </p:nvSpPr>
        <p:spPr/>
        <p:txBody>
          <a:bodyPr/>
          <a:lstStyle/>
          <a:p>
            <a:fld id="{6D22F896-40B5-4ADD-8801-0D06FADFA095}" type="slidenum">
              <a:rPr lang="en-US" smtClean="0"/>
              <a:t>23</a:t>
            </a:fld>
            <a:endParaRPr lang="en-US" dirty="0"/>
          </a:p>
        </p:txBody>
      </p:sp>
      <p:pic>
        <p:nvPicPr>
          <p:cNvPr id="6" name="図 5"/>
          <p:cNvPicPr>
            <a:picLocks noChangeAspect="1"/>
          </p:cNvPicPr>
          <p:nvPr/>
        </p:nvPicPr>
        <p:blipFill>
          <a:blip r:embed="rId2"/>
          <a:stretch>
            <a:fillRect/>
          </a:stretch>
        </p:blipFill>
        <p:spPr>
          <a:xfrm>
            <a:off x="1122151" y="2752396"/>
            <a:ext cx="4672798" cy="4009125"/>
          </a:xfrm>
          <a:prstGeom prst="rect">
            <a:avLst/>
          </a:prstGeom>
        </p:spPr>
      </p:pic>
      <p:sp>
        <p:nvSpPr>
          <p:cNvPr id="8" name="テキスト ボックス 7"/>
          <p:cNvSpPr txBox="1"/>
          <p:nvPr/>
        </p:nvSpPr>
        <p:spPr>
          <a:xfrm>
            <a:off x="5893881" y="3527840"/>
            <a:ext cx="3336053" cy="1200329"/>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スタンフォード大学の一部屋から創業</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pic>
        <p:nvPicPr>
          <p:cNvPr id="9" name="Picture 2" descr="「ラリーペイジ」の画像検索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449" y="1242167"/>
            <a:ext cx="1698799" cy="127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p:cNvPicPr>
            <a:picLocks noChangeAspect="1"/>
          </p:cNvPicPr>
          <p:nvPr/>
        </p:nvPicPr>
        <p:blipFill>
          <a:blip r:embed="rId4"/>
          <a:stretch>
            <a:fillRect/>
          </a:stretch>
        </p:blipFill>
        <p:spPr>
          <a:xfrm>
            <a:off x="8894665" y="1242167"/>
            <a:ext cx="1674108" cy="1274100"/>
          </a:xfrm>
          <a:prstGeom prst="rect">
            <a:avLst/>
          </a:prstGeom>
        </p:spPr>
      </p:pic>
      <p:sp>
        <p:nvSpPr>
          <p:cNvPr id="4" name="テキスト ボックス 3">
            <a:extLst>
              <a:ext uri="{FF2B5EF4-FFF2-40B4-BE49-F238E27FC236}">
                <a16:creationId xmlns:a16="http://schemas.microsoft.com/office/drawing/2014/main" id="{C0EEB330-C86C-4361-B7B5-A520DC85D8C8}"/>
              </a:ext>
            </a:extLst>
          </p:cNvPr>
          <p:cNvSpPr txBox="1"/>
          <p:nvPr/>
        </p:nvSpPr>
        <p:spPr>
          <a:xfrm>
            <a:off x="6849979" y="2567730"/>
            <a:ext cx="1569660"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ラリーページ</a:t>
            </a:r>
          </a:p>
        </p:txBody>
      </p:sp>
      <p:sp>
        <p:nvSpPr>
          <p:cNvPr id="5" name="テキスト ボックス 4">
            <a:extLst>
              <a:ext uri="{FF2B5EF4-FFF2-40B4-BE49-F238E27FC236}">
                <a16:creationId xmlns:a16="http://schemas.microsoft.com/office/drawing/2014/main" id="{FBF9BDBF-76F8-42A4-9049-0066491B6B1C}"/>
              </a:ext>
            </a:extLst>
          </p:cNvPr>
          <p:cNvSpPr txBox="1"/>
          <p:nvPr/>
        </p:nvSpPr>
        <p:spPr>
          <a:xfrm>
            <a:off x="8863168" y="2567730"/>
            <a:ext cx="1879041"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セルゲイ ブリン</a:t>
            </a:r>
          </a:p>
        </p:txBody>
      </p:sp>
      <p:sp>
        <p:nvSpPr>
          <p:cNvPr id="12" name="テキスト ボックス 11">
            <a:extLst>
              <a:ext uri="{FF2B5EF4-FFF2-40B4-BE49-F238E27FC236}">
                <a16:creationId xmlns:a16="http://schemas.microsoft.com/office/drawing/2014/main" id="{32FE1E25-C3CE-405E-8C0B-073C5BF44525}"/>
              </a:ext>
            </a:extLst>
          </p:cNvPr>
          <p:cNvSpPr txBox="1"/>
          <p:nvPr/>
        </p:nvSpPr>
        <p:spPr>
          <a:xfrm>
            <a:off x="966160" y="1242167"/>
            <a:ext cx="5878872" cy="1200329"/>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データサイエンスを専攻する</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人の大学院生が発明したあるソフトウエアによって世界トップ５の巨大企業が生まれた</a:t>
            </a:r>
          </a:p>
        </p:txBody>
      </p:sp>
      <p:sp>
        <p:nvSpPr>
          <p:cNvPr id="13" name="テキスト ボックス 12">
            <a:extLst>
              <a:ext uri="{FF2B5EF4-FFF2-40B4-BE49-F238E27FC236}">
                <a16:creationId xmlns:a16="http://schemas.microsoft.com/office/drawing/2014/main" id="{13F0EA5F-EB26-4C2A-A631-400DC822DA0A}"/>
              </a:ext>
            </a:extLst>
          </p:cNvPr>
          <p:cNvSpPr txBox="1"/>
          <p:nvPr/>
        </p:nvSpPr>
        <p:spPr>
          <a:xfrm>
            <a:off x="1228756" y="2864889"/>
            <a:ext cx="5674951" cy="461665"/>
          </a:xfrm>
          <a:prstGeom prst="rect">
            <a:avLst/>
          </a:prstGeom>
          <a:solidFill>
            <a:schemeClr val="bg1"/>
          </a:solidFill>
        </p:spPr>
        <p:txBody>
          <a:bodyPr wrap="none" rtlCol="0">
            <a:spAutoFit/>
          </a:bodyPr>
          <a:lstStyle/>
          <a:p>
            <a:pPr algn="ctr"/>
            <a:r>
              <a:rPr kumimoji="1" lang="ja-JP" altLang="en-US" sz="2400" dirty="0">
                <a:latin typeface="メイリオ" panose="020B0604030504040204" pitchFamily="50" charset="-128"/>
                <a:ea typeface="メイリオ" panose="020B0604030504040204" pitchFamily="50" charset="-128"/>
              </a:rPr>
              <a:t>          創業当時の</a:t>
            </a:r>
            <a:r>
              <a:rPr kumimoji="1" lang="en-US" altLang="ja-JP" sz="2400" dirty="0">
                <a:latin typeface="メイリオ" panose="020B0604030504040204" pitchFamily="50" charset="-128"/>
                <a:ea typeface="メイリオ" panose="020B0604030504040204" pitchFamily="50" charset="-128"/>
              </a:rPr>
              <a:t>Google                  </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97824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9239BBA-0514-7844-A743-0FC431EAA67E}"/>
              </a:ext>
            </a:extLst>
          </p:cNvPr>
          <p:cNvSpPr txBox="1"/>
          <p:nvPr/>
        </p:nvSpPr>
        <p:spPr>
          <a:xfrm>
            <a:off x="2159484" y="2526562"/>
            <a:ext cx="8573181" cy="707886"/>
          </a:xfrm>
          <a:prstGeom prst="rect">
            <a:avLst/>
          </a:prstGeom>
          <a:noFill/>
        </p:spPr>
        <p:txBody>
          <a:bodyPr wrap="none" rtlCol="0">
            <a:spAutoFit/>
          </a:bodyPr>
          <a:lstStyle/>
          <a:p>
            <a:pPr algn="l"/>
            <a:r>
              <a:rPr kumimoji="1" lang="en-US" altLang="ja-JP" sz="4000" dirty="0">
                <a:latin typeface="メイリオ" panose="020B0604030504040204" pitchFamily="50" charset="-128"/>
                <a:ea typeface="メイリオ" panose="020B0604030504040204" pitchFamily="50" charset="-128"/>
              </a:rPr>
              <a:t>Google</a:t>
            </a:r>
            <a:r>
              <a:rPr kumimoji="1" lang="ja-JP" altLang="en-US" sz="4000" dirty="0">
                <a:latin typeface="メイリオ" panose="020B0604030504040204" pitchFamily="50" charset="-128"/>
                <a:ea typeface="メイリオ" panose="020B0604030504040204" pitchFamily="50" charset="-128"/>
              </a:rPr>
              <a:t>が巨大企業に上り詰めた理由</a:t>
            </a:r>
          </a:p>
        </p:txBody>
      </p:sp>
    </p:spTree>
    <p:extLst>
      <p:ext uri="{BB962C8B-B14F-4D97-AF65-F5344CB8AC3E}">
        <p14:creationId xmlns:p14="http://schemas.microsoft.com/office/powerpoint/2010/main" val="1546104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DC33E84-6421-1CB6-EDF9-039FB47B3DF8}"/>
              </a:ext>
            </a:extLst>
          </p:cNvPr>
          <p:cNvPicPr>
            <a:picLocks noChangeAspect="1"/>
          </p:cNvPicPr>
          <p:nvPr/>
        </p:nvPicPr>
        <p:blipFill>
          <a:blip r:embed="rId2"/>
          <a:stretch>
            <a:fillRect/>
          </a:stretch>
        </p:blipFill>
        <p:spPr>
          <a:xfrm>
            <a:off x="1460182" y="1835015"/>
            <a:ext cx="10061258" cy="6468502"/>
          </a:xfrm>
          <a:prstGeom prst="rect">
            <a:avLst/>
          </a:prstGeom>
        </p:spPr>
      </p:pic>
      <p:sp>
        <p:nvSpPr>
          <p:cNvPr id="4" name="テキスト ボックス 3">
            <a:extLst>
              <a:ext uri="{FF2B5EF4-FFF2-40B4-BE49-F238E27FC236}">
                <a16:creationId xmlns:a16="http://schemas.microsoft.com/office/drawing/2014/main" id="{8EE829C8-DCAF-20AD-FFB3-5D02A2CE3EB4}"/>
              </a:ext>
            </a:extLst>
          </p:cNvPr>
          <p:cNvSpPr txBox="1"/>
          <p:nvPr/>
        </p:nvSpPr>
        <p:spPr>
          <a:xfrm>
            <a:off x="2428875" y="356726"/>
            <a:ext cx="716093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ググるとランキング順に表示される　</a:t>
            </a:r>
            <a:endParaRPr kumimoji="1" lang="en-US" altLang="ja-JP"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92970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0BCF838-EB24-4274-A70F-579F58AC65B5}"/>
              </a:ext>
            </a:extLst>
          </p:cNvPr>
          <p:cNvSpPr txBox="1"/>
          <p:nvPr/>
        </p:nvSpPr>
        <p:spPr>
          <a:xfrm>
            <a:off x="4719688" y="1963115"/>
            <a:ext cx="4062953" cy="523220"/>
          </a:xfrm>
          <a:prstGeom prst="rect">
            <a:avLst/>
          </a:prstGeom>
          <a:noFill/>
        </p:spPr>
        <p:txBody>
          <a:bodyPr wrap="square" rtlCol="0">
            <a:spAutoFit/>
          </a:bodyPr>
          <a:lstStyle/>
          <a:p>
            <a:r>
              <a:rPr kumimoji="1" lang="en-US" altLang="ja-JP" sz="2800" dirty="0">
                <a:latin typeface="メイリオ" panose="020B0604030504040204" pitchFamily="50" charset="-128"/>
                <a:ea typeface="メイリオ" panose="020B0604030504040204" pitchFamily="50" charset="-128"/>
              </a:rPr>
              <a:t>1991</a:t>
            </a:r>
            <a:r>
              <a:rPr kumimoji="1" lang="ja-JP" altLang="en-US" sz="2800" dirty="0">
                <a:latin typeface="メイリオ" panose="020B0604030504040204" pitchFamily="50" charset="-128"/>
                <a:ea typeface="メイリオ" panose="020B0604030504040204" pitchFamily="50" charset="-128"/>
              </a:rPr>
              <a:t>年 </a:t>
            </a:r>
            <a:r>
              <a:rPr kumimoji="1" lang="en-US" altLang="ja-JP" sz="2800" dirty="0">
                <a:latin typeface="メイリオ" panose="020B0604030504040204" pitchFamily="50" charset="-128"/>
                <a:ea typeface="メイリオ" panose="020B0604030504040204" pitchFamily="50" charset="-128"/>
              </a:rPr>
              <a:t>: 1</a:t>
            </a:r>
            <a:endParaRPr kumimoji="1" lang="ja-JP" altLang="en-US" sz="28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7C818C28-3C11-4DA2-B389-96B8549E20A0}"/>
              </a:ext>
            </a:extLst>
          </p:cNvPr>
          <p:cNvSpPr txBox="1"/>
          <p:nvPr/>
        </p:nvSpPr>
        <p:spPr>
          <a:xfrm>
            <a:off x="2749482" y="3930979"/>
            <a:ext cx="7635714" cy="1200329"/>
          </a:xfrm>
          <a:prstGeom prst="rect">
            <a:avLst/>
          </a:prstGeom>
          <a:noFill/>
        </p:spPr>
        <p:txBody>
          <a:bodyPr wrap="square" rtlCol="0">
            <a:spAutoFit/>
          </a:bodyPr>
          <a:lstStyle/>
          <a:p>
            <a:r>
              <a:rPr kumimoji="1" lang="en-US" altLang="ja-JP" sz="7200" dirty="0">
                <a:latin typeface="メイリオ" panose="020B0604030504040204" pitchFamily="50" charset="-128"/>
                <a:ea typeface="メイリオ" panose="020B0604030504040204" pitchFamily="50" charset="-128"/>
              </a:rPr>
              <a:t>2019</a:t>
            </a:r>
            <a:r>
              <a:rPr kumimoji="1" lang="ja-JP" altLang="en-US" sz="7200" dirty="0">
                <a:latin typeface="メイリオ" panose="020B0604030504040204" pitchFamily="50" charset="-128"/>
                <a:ea typeface="メイリオ" panose="020B0604030504040204" pitchFamily="50" charset="-128"/>
              </a:rPr>
              <a:t>年 </a:t>
            </a:r>
            <a:r>
              <a:rPr kumimoji="1" lang="en-US" altLang="ja-JP" sz="7200" dirty="0">
                <a:latin typeface="メイリオ" panose="020B0604030504040204" pitchFamily="50" charset="-128"/>
                <a:ea typeface="メイリオ" panose="020B0604030504040204" pitchFamily="50" charset="-128"/>
              </a:rPr>
              <a:t>: 17</a:t>
            </a:r>
            <a:r>
              <a:rPr kumimoji="1" lang="ja-JP" altLang="en-US" sz="7200" dirty="0">
                <a:latin typeface="メイリオ" panose="020B0604030504040204" pitchFamily="50" charset="-128"/>
                <a:ea typeface="メイリオ" panose="020B0604030504040204" pitchFamily="50" charset="-128"/>
              </a:rPr>
              <a:t>億</a:t>
            </a:r>
          </a:p>
        </p:txBody>
      </p:sp>
      <p:sp>
        <p:nvSpPr>
          <p:cNvPr id="4" name="矢印: 下 3">
            <a:extLst>
              <a:ext uri="{FF2B5EF4-FFF2-40B4-BE49-F238E27FC236}">
                <a16:creationId xmlns:a16="http://schemas.microsoft.com/office/drawing/2014/main" id="{6EB03677-D3BA-4256-93C6-3772F68EB52C}"/>
              </a:ext>
            </a:extLst>
          </p:cNvPr>
          <p:cNvSpPr/>
          <p:nvPr/>
        </p:nvSpPr>
        <p:spPr>
          <a:xfrm>
            <a:off x="4719687" y="2724347"/>
            <a:ext cx="2196446" cy="70701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896798F-A3AF-4150-A7A7-8D5CF6C4DF71}"/>
              </a:ext>
            </a:extLst>
          </p:cNvPr>
          <p:cNvSpPr txBox="1"/>
          <p:nvPr/>
        </p:nvSpPr>
        <p:spPr>
          <a:xfrm>
            <a:off x="597617" y="5307763"/>
            <a:ext cx="11175283" cy="1477328"/>
          </a:xfrm>
          <a:prstGeom prst="rect">
            <a:avLst/>
          </a:prstGeom>
          <a:noFill/>
        </p:spPr>
        <p:txBody>
          <a:bodyPr wrap="square" rtlCol="0">
            <a:spAutoFit/>
          </a:bodyPr>
          <a:lstStyle/>
          <a:p>
            <a:r>
              <a:rPr kumimoji="1" lang="ja-JP" altLang="en-US" dirty="0">
                <a:hlinkClick r:id="rId2"/>
              </a:rPr>
              <a:t>出典</a:t>
            </a:r>
            <a:endParaRPr kumimoji="1" lang="en-US" altLang="ja-JP" dirty="0">
              <a:hlinkClick r:id="" action="ppaction://noaction"/>
            </a:endParaRPr>
          </a:p>
          <a:p>
            <a:r>
              <a:rPr kumimoji="1" lang="en-US" altLang="ja-JP" dirty="0">
                <a:hlinkClick r:id="" action="ppaction://noaction"/>
              </a:rPr>
              <a:t>https://100man1oku.xyz/archives/10836/#:~:text=Internet%20Live%20Stats%E3%81%AB%E3%82%88%E3%82%8B%E3%81%A8,%E3%81%8A%E3%82%88%E3%81%9D17%E5%84%84%E3%82%B5%E3%82%A4%E3%83%88%E3%81%82%E3%82%8A%E3%81%BE%E3%81%99%E3%80%82</a:t>
            </a:r>
            <a:endParaRPr kumimoji="1" lang="en-US" altLang="ja-JP" dirty="0"/>
          </a:p>
          <a:p>
            <a:endParaRPr kumimoji="1" lang="ja-JP" altLang="en-US" dirty="0"/>
          </a:p>
        </p:txBody>
      </p:sp>
    </p:spTree>
    <p:extLst>
      <p:ext uri="{BB962C8B-B14F-4D97-AF65-F5344CB8AC3E}">
        <p14:creationId xmlns:p14="http://schemas.microsoft.com/office/powerpoint/2010/main" val="354529129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46167" y="-166770"/>
            <a:ext cx="9354336" cy="1325563"/>
          </a:xfrm>
        </p:spPr>
        <p:txBody>
          <a:bodyPr>
            <a:normAutofit/>
          </a:bodyPr>
          <a:lstStyle/>
          <a:p>
            <a:r>
              <a:rPr lang="en-US" altLang="ja-JP" sz="3200" b="1" dirty="0">
                <a:latin typeface="メイリオ" panose="020B0604030504040204" pitchFamily="50" charset="-128"/>
                <a:ea typeface="メイリオ" panose="020B0604030504040204" pitchFamily="50" charset="-128"/>
              </a:rPr>
              <a:t>Google</a:t>
            </a:r>
            <a:r>
              <a:rPr lang="ja-JP" altLang="en-US" sz="3200" b="1" dirty="0">
                <a:latin typeface="メイリオ" panose="020B0604030504040204" pitchFamily="50" charset="-128"/>
                <a:ea typeface="メイリオ" panose="020B0604030504040204" pitchFamily="50" charset="-128"/>
              </a:rPr>
              <a:t>検索ランキング上昇にしのぎを削る時代</a:t>
            </a:r>
          </a:p>
        </p:txBody>
      </p:sp>
      <p:sp>
        <p:nvSpPr>
          <p:cNvPr id="3" name="スライド番号プレースホルダー 2"/>
          <p:cNvSpPr>
            <a:spLocks noGrp="1"/>
          </p:cNvSpPr>
          <p:nvPr>
            <p:ph type="sldNum" sz="quarter" idx="12"/>
          </p:nvPr>
        </p:nvSpPr>
        <p:spPr/>
        <p:txBody>
          <a:bodyPr/>
          <a:lstStyle/>
          <a:p>
            <a:fld id="{6D22F896-40B5-4ADD-8801-0D06FADFA095}" type="slidenum">
              <a:rPr lang="en-US" smtClean="0"/>
              <a:t>27</a:t>
            </a:fld>
            <a:endParaRPr lang="en-US" dirty="0"/>
          </a:p>
        </p:txBody>
      </p:sp>
      <p:pic>
        <p:nvPicPr>
          <p:cNvPr id="5" name="図 4">
            <a:extLst>
              <a:ext uri="{FF2B5EF4-FFF2-40B4-BE49-F238E27FC236}">
                <a16:creationId xmlns:a16="http://schemas.microsoft.com/office/drawing/2014/main" id="{E59763BC-CB6B-43F4-986C-967AD2EDF0F4}"/>
              </a:ext>
            </a:extLst>
          </p:cNvPr>
          <p:cNvPicPr>
            <a:picLocks noChangeAspect="1"/>
          </p:cNvPicPr>
          <p:nvPr/>
        </p:nvPicPr>
        <p:blipFill>
          <a:blip r:embed="rId2"/>
          <a:stretch>
            <a:fillRect/>
          </a:stretch>
        </p:blipFill>
        <p:spPr>
          <a:xfrm>
            <a:off x="1244523" y="1158793"/>
            <a:ext cx="9885439" cy="5505532"/>
          </a:xfrm>
          <a:prstGeom prst="rect">
            <a:avLst/>
          </a:prstGeom>
        </p:spPr>
      </p:pic>
      <p:sp>
        <p:nvSpPr>
          <p:cNvPr id="13" name="テキスト ボックス 12">
            <a:extLst>
              <a:ext uri="{FF2B5EF4-FFF2-40B4-BE49-F238E27FC236}">
                <a16:creationId xmlns:a16="http://schemas.microsoft.com/office/drawing/2014/main" id="{FD09062D-DF9F-4245-B519-D3299B118AFA}"/>
              </a:ext>
            </a:extLst>
          </p:cNvPr>
          <p:cNvSpPr txBox="1"/>
          <p:nvPr/>
        </p:nvSpPr>
        <p:spPr>
          <a:xfrm>
            <a:off x="7410450" y="6501240"/>
            <a:ext cx="3186642" cy="646331"/>
          </a:xfrm>
          <a:prstGeom prst="rect">
            <a:avLst/>
          </a:prstGeom>
          <a:noFill/>
        </p:spPr>
        <p:txBody>
          <a:bodyPr wrap="none" rtlCol="0">
            <a:spAutoFit/>
          </a:bodyPr>
          <a:lstStyle/>
          <a:p>
            <a:r>
              <a:rPr kumimoji="1" lang="en-US" altLang="ja-JP" dirty="0">
                <a:hlinkClick r:id="rId3"/>
              </a:rPr>
              <a:t>https://seolaboratory.jp/29132/</a:t>
            </a:r>
            <a:endParaRPr kumimoji="1" lang="en-US" altLang="ja-JP" dirty="0"/>
          </a:p>
          <a:p>
            <a:endParaRPr kumimoji="1" lang="ja-JP" altLang="en-US" dirty="0"/>
          </a:p>
        </p:txBody>
      </p:sp>
      <p:pic>
        <p:nvPicPr>
          <p:cNvPr id="8" name="図 7">
            <a:extLst>
              <a:ext uri="{FF2B5EF4-FFF2-40B4-BE49-F238E27FC236}">
                <a16:creationId xmlns:a16="http://schemas.microsoft.com/office/drawing/2014/main" id="{3FDB9DCD-9EAB-44C4-AFB6-6444F4EAEE02}"/>
              </a:ext>
            </a:extLst>
          </p:cNvPr>
          <p:cNvPicPr>
            <a:picLocks noChangeAspect="1"/>
          </p:cNvPicPr>
          <p:nvPr/>
        </p:nvPicPr>
        <p:blipFill>
          <a:blip r:embed="rId4"/>
          <a:stretch>
            <a:fillRect/>
          </a:stretch>
        </p:blipFill>
        <p:spPr>
          <a:xfrm>
            <a:off x="1491497" y="762374"/>
            <a:ext cx="5308567" cy="396419"/>
          </a:xfrm>
          <a:prstGeom prst="rect">
            <a:avLst/>
          </a:prstGeom>
        </p:spPr>
      </p:pic>
    </p:spTree>
    <p:extLst>
      <p:ext uri="{BB962C8B-B14F-4D97-AF65-F5344CB8AC3E}">
        <p14:creationId xmlns:p14="http://schemas.microsoft.com/office/powerpoint/2010/main" val="3155187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四角形: 角を丸くする 15">
            <a:extLst>
              <a:ext uri="{FF2B5EF4-FFF2-40B4-BE49-F238E27FC236}">
                <a16:creationId xmlns:a16="http://schemas.microsoft.com/office/drawing/2014/main" id="{DFA350AB-DFE8-406B-A044-2988A28348CB}"/>
              </a:ext>
            </a:extLst>
          </p:cNvPr>
          <p:cNvSpPr/>
          <p:nvPr/>
        </p:nvSpPr>
        <p:spPr>
          <a:xfrm>
            <a:off x="4309423" y="1711077"/>
            <a:ext cx="2971017" cy="3546833"/>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2" name="テキスト ボックス 1">
            <a:extLst>
              <a:ext uri="{FF2B5EF4-FFF2-40B4-BE49-F238E27FC236}">
                <a16:creationId xmlns:a16="http://schemas.microsoft.com/office/drawing/2014/main" id="{3BE28DF0-CD44-496F-B3BB-91E4DB5BD6E3}"/>
              </a:ext>
            </a:extLst>
          </p:cNvPr>
          <p:cNvSpPr txBox="1"/>
          <p:nvPr/>
        </p:nvSpPr>
        <p:spPr>
          <a:xfrm>
            <a:off x="1772536" y="405261"/>
            <a:ext cx="8012784" cy="1569660"/>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インターネットの生態系の中心にいるかもしれない</a:t>
            </a:r>
            <a:r>
              <a:rPr kumimoji="1" lang="en-US" altLang="ja-JP" sz="3200" b="1" dirty="0">
                <a:latin typeface="メイリオ" panose="020B0604030504040204" pitchFamily="50" charset="-128"/>
                <a:ea typeface="メイリオ" panose="020B0604030504040204" pitchFamily="50" charset="-128"/>
              </a:rPr>
              <a:t>Google</a:t>
            </a:r>
          </a:p>
          <a:p>
            <a:pPr algn="l"/>
            <a:endParaRPr kumimoji="1" lang="ja-JP" altLang="en-US" sz="3200" b="1"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03010CC3-0D7A-4D27-A2FB-24287D6D065B}"/>
              </a:ext>
            </a:extLst>
          </p:cNvPr>
          <p:cNvSpPr txBox="1"/>
          <p:nvPr/>
        </p:nvSpPr>
        <p:spPr>
          <a:xfrm>
            <a:off x="1779111" y="2434474"/>
            <a:ext cx="2281286" cy="461665"/>
          </a:xfrm>
          <a:prstGeom prst="rect">
            <a:avLst/>
          </a:prstGeom>
          <a:noFill/>
        </p:spPr>
        <p:txBody>
          <a:bodyPr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ユーザー</a:t>
            </a:r>
          </a:p>
        </p:txBody>
      </p:sp>
      <p:sp>
        <p:nvSpPr>
          <p:cNvPr id="4" name="テキスト ボックス 3">
            <a:extLst>
              <a:ext uri="{FF2B5EF4-FFF2-40B4-BE49-F238E27FC236}">
                <a16:creationId xmlns:a16="http://schemas.microsoft.com/office/drawing/2014/main" id="{C974F20E-9D94-410F-B3A4-751C83029ABB}"/>
              </a:ext>
            </a:extLst>
          </p:cNvPr>
          <p:cNvSpPr txBox="1"/>
          <p:nvPr/>
        </p:nvSpPr>
        <p:spPr>
          <a:xfrm>
            <a:off x="8208195" y="2363910"/>
            <a:ext cx="3063711"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サイトの提供者</a:t>
            </a:r>
          </a:p>
        </p:txBody>
      </p:sp>
      <p:sp>
        <p:nvSpPr>
          <p:cNvPr id="5" name="テキスト ボックス 4">
            <a:extLst>
              <a:ext uri="{FF2B5EF4-FFF2-40B4-BE49-F238E27FC236}">
                <a16:creationId xmlns:a16="http://schemas.microsoft.com/office/drawing/2014/main" id="{C613EC8E-B5AE-4D69-A22E-E1B5F40387F2}"/>
              </a:ext>
            </a:extLst>
          </p:cNvPr>
          <p:cNvSpPr txBox="1"/>
          <p:nvPr/>
        </p:nvSpPr>
        <p:spPr>
          <a:xfrm>
            <a:off x="4187533" y="4229338"/>
            <a:ext cx="3600296" cy="523220"/>
          </a:xfrm>
          <a:prstGeom prst="rect">
            <a:avLst/>
          </a:prstGeom>
          <a:noFill/>
        </p:spPr>
        <p:txBody>
          <a:bodyPr wrap="square" rtlCol="0">
            <a:spAutoFit/>
          </a:bodyPr>
          <a:lstStyle/>
          <a:p>
            <a:pPr algn="l"/>
            <a:r>
              <a:rPr kumimoji="1" lang="ja-JP" altLang="en-US" sz="2800" dirty="0">
                <a:latin typeface="メイリオ" panose="020B0604030504040204" pitchFamily="50" charset="-128"/>
                <a:ea typeface="メイリオ" panose="020B0604030504040204" pitchFamily="50" charset="-128"/>
              </a:rPr>
              <a:t>ランキング順に表示</a:t>
            </a:r>
          </a:p>
        </p:txBody>
      </p:sp>
      <p:sp>
        <p:nvSpPr>
          <p:cNvPr id="6" name="テキスト ボックス 5">
            <a:extLst>
              <a:ext uri="{FF2B5EF4-FFF2-40B4-BE49-F238E27FC236}">
                <a16:creationId xmlns:a16="http://schemas.microsoft.com/office/drawing/2014/main" id="{2E62E3C2-B14C-4264-881D-5A764E977463}"/>
              </a:ext>
            </a:extLst>
          </p:cNvPr>
          <p:cNvSpPr txBox="1"/>
          <p:nvPr/>
        </p:nvSpPr>
        <p:spPr>
          <a:xfrm>
            <a:off x="4731273" y="3220959"/>
            <a:ext cx="2271860" cy="523220"/>
          </a:xfrm>
          <a:prstGeom prst="rect">
            <a:avLst/>
          </a:prstGeom>
          <a:noFill/>
        </p:spPr>
        <p:txBody>
          <a:bodyPr wrap="square" rtlCol="0">
            <a:spAutoFit/>
          </a:bodyPr>
          <a:lstStyle/>
          <a:p>
            <a:pPr algn="ctr"/>
            <a:r>
              <a:rPr kumimoji="1" lang="en-US" altLang="ja-JP" sz="2800" b="1" dirty="0">
                <a:latin typeface="メイリオ" panose="020B0604030504040204" pitchFamily="50" charset="-128"/>
                <a:ea typeface="メイリオ" panose="020B0604030504040204" pitchFamily="50" charset="-128"/>
              </a:rPr>
              <a:t>Google</a:t>
            </a:r>
            <a:endParaRPr kumimoji="1" lang="ja-JP" altLang="en-US" sz="2800" b="1"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422C124B-5934-45E1-B7F8-6043D1FA4413}"/>
              </a:ext>
            </a:extLst>
          </p:cNvPr>
          <p:cNvSpPr txBox="1"/>
          <p:nvPr/>
        </p:nvSpPr>
        <p:spPr>
          <a:xfrm>
            <a:off x="7702290" y="3256685"/>
            <a:ext cx="3063711"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コンテンツ充実</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8F2FCA4A-B6DF-4112-841A-6D5508FD40C3}"/>
              </a:ext>
            </a:extLst>
          </p:cNvPr>
          <p:cNvSpPr txBox="1"/>
          <p:nvPr/>
        </p:nvSpPr>
        <p:spPr>
          <a:xfrm>
            <a:off x="1779111" y="3336563"/>
            <a:ext cx="2384982" cy="461665"/>
          </a:xfrm>
          <a:prstGeom prst="rect">
            <a:avLst/>
          </a:prstGeom>
          <a:noFill/>
        </p:spPr>
        <p:txBody>
          <a:bodyPr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検索行動↑</a:t>
            </a:r>
          </a:p>
        </p:txBody>
      </p:sp>
      <p:sp>
        <p:nvSpPr>
          <p:cNvPr id="9" name="テキスト ボックス 8">
            <a:extLst>
              <a:ext uri="{FF2B5EF4-FFF2-40B4-BE49-F238E27FC236}">
                <a16:creationId xmlns:a16="http://schemas.microsoft.com/office/drawing/2014/main" id="{7B41EB2B-5A54-455F-9E76-2B4B36B23F4C}"/>
              </a:ext>
            </a:extLst>
          </p:cNvPr>
          <p:cNvSpPr txBox="1"/>
          <p:nvPr/>
        </p:nvSpPr>
        <p:spPr>
          <a:xfrm>
            <a:off x="4829839" y="2193550"/>
            <a:ext cx="2704295" cy="523220"/>
          </a:xfrm>
          <a:prstGeom prst="rect">
            <a:avLst/>
          </a:prstGeom>
          <a:noFill/>
        </p:spPr>
        <p:txBody>
          <a:bodyPr wrap="square" rtlCol="0">
            <a:spAutoFit/>
          </a:bodyPr>
          <a:lstStyle/>
          <a:p>
            <a:pPr algn="l"/>
            <a:r>
              <a:rPr kumimoji="1" lang="ja-JP" altLang="en-US" sz="2800" dirty="0">
                <a:latin typeface="メイリオ" panose="020B0604030504040204" pitchFamily="50" charset="-128"/>
                <a:ea typeface="メイリオ" panose="020B0604030504040204" pitchFamily="50" charset="-128"/>
              </a:rPr>
              <a:t>クリック率</a:t>
            </a:r>
          </a:p>
        </p:txBody>
      </p:sp>
      <p:sp>
        <p:nvSpPr>
          <p:cNvPr id="10" name="四角形: 角を丸くする 9">
            <a:extLst>
              <a:ext uri="{FF2B5EF4-FFF2-40B4-BE49-F238E27FC236}">
                <a16:creationId xmlns:a16="http://schemas.microsoft.com/office/drawing/2014/main" id="{A8394E32-1AF5-479B-A46B-1B626C8B9206}"/>
              </a:ext>
            </a:extLst>
          </p:cNvPr>
          <p:cNvSpPr/>
          <p:nvPr/>
        </p:nvSpPr>
        <p:spPr>
          <a:xfrm>
            <a:off x="1779111" y="2854879"/>
            <a:ext cx="2384982" cy="125923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485350FA-6762-4EBE-8234-0E87015F2218}"/>
              </a:ext>
            </a:extLst>
          </p:cNvPr>
          <p:cNvSpPr/>
          <p:nvPr/>
        </p:nvSpPr>
        <p:spPr>
          <a:xfrm>
            <a:off x="7425770" y="2854879"/>
            <a:ext cx="2876745" cy="125923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上カーブ 12">
            <a:extLst>
              <a:ext uri="{FF2B5EF4-FFF2-40B4-BE49-F238E27FC236}">
                <a16:creationId xmlns:a16="http://schemas.microsoft.com/office/drawing/2014/main" id="{60945510-4AB8-4794-A467-A11E996CA82B}"/>
              </a:ext>
            </a:extLst>
          </p:cNvPr>
          <p:cNvSpPr/>
          <p:nvPr/>
        </p:nvSpPr>
        <p:spPr>
          <a:xfrm flipH="1">
            <a:off x="3442574" y="4229338"/>
            <a:ext cx="4765621" cy="731520"/>
          </a:xfrm>
          <a:prstGeom prst="curvedUpArrow">
            <a:avLst>
              <a:gd name="adj1" fmla="val 52649"/>
              <a:gd name="adj2" fmla="val 100791"/>
              <a:gd name="adj3" fmla="val 314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矢印: 上カーブ 14">
            <a:extLst>
              <a:ext uri="{FF2B5EF4-FFF2-40B4-BE49-F238E27FC236}">
                <a16:creationId xmlns:a16="http://schemas.microsoft.com/office/drawing/2014/main" id="{E6811884-3E18-4A4F-B911-A9A12A6DA2CF}"/>
              </a:ext>
            </a:extLst>
          </p:cNvPr>
          <p:cNvSpPr/>
          <p:nvPr/>
        </p:nvSpPr>
        <p:spPr>
          <a:xfrm rot="10800000" flipH="1">
            <a:off x="3650332" y="2064752"/>
            <a:ext cx="4765621" cy="731520"/>
          </a:xfrm>
          <a:prstGeom prst="curvedUpArrow">
            <a:avLst>
              <a:gd name="adj1" fmla="val 52649"/>
              <a:gd name="adj2" fmla="val 100791"/>
              <a:gd name="adj3" fmla="val 314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8496994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246F1E8-3905-4E8B-84D4-57510F672C7A}"/>
              </a:ext>
            </a:extLst>
          </p:cNvPr>
          <p:cNvSpPr txBox="1"/>
          <p:nvPr/>
        </p:nvSpPr>
        <p:spPr>
          <a:xfrm>
            <a:off x="1211130" y="359184"/>
            <a:ext cx="9483953" cy="584775"/>
          </a:xfrm>
          <a:prstGeom prst="rect">
            <a:avLst/>
          </a:prstGeom>
          <a:noFill/>
        </p:spPr>
        <p:txBody>
          <a:bodyPr wrap="square" rtlCol="0">
            <a:spAutoFit/>
          </a:bodyPr>
          <a:lstStyle/>
          <a:p>
            <a:pPr algn="l"/>
            <a:r>
              <a:rPr kumimoji="1" lang="en-US" altLang="ja-JP" sz="3200" b="1" dirty="0">
                <a:latin typeface="メイリオ" panose="020B0604030504040204" pitchFamily="50" charset="-128"/>
                <a:ea typeface="メイリオ" panose="020B0604030504040204" pitchFamily="50" charset="-128"/>
              </a:rPr>
              <a:t>Google</a:t>
            </a:r>
            <a:r>
              <a:rPr kumimoji="1" lang="ja-JP" altLang="en-US" sz="3200" b="1" dirty="0">
                <a:latin typeface="メイリオ" panose="020B0604030504040204" pitchFamily="50" charset="-128"/>
                <a:ea typeface="メイリオ" panose="020B0604030504040204" pitchFamily="50" charset="-128"/>
              </a:rPr>
              <a:t>はどうやってランキングを決めているか？</a:t>
            </a:r>
          </a:p>
        </p:txBody>
      </p:sp>
      <p:sp>
        <p:nvSpPr>
          <p:cNvPr id="5" name="テキスト ボックス 4">
            <a:extLst>
              <a:ext uri="{FF2B5EF4-FFF2-40B4-BE49-F238E27FC236}">
                <a16:creationId xmlns:a16="http://schemas.microsoft.com/office/drawing/2014/main" id="{B1BC545A-C08F-4E96-8DB4-CCFBCF1B1202}"/>
              </a:ext>
            </a:extLst>
          </p:cNvPr>
          <p:cNvSpPr txBox="1"/>
          <p:nvPr/>
        </p:nvSpPr>
        <p:spPr>
          <a:xfrm>
            <a:off x="2453722" y="1443481"/>
            <a:ext cx="7536098" cy="58477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つまり</a:t>
            </a:r>
            <a:r>
              <a:rPr kumimoji="1" lang="ja-JP" altLang="en-US" sz="3200" b="1" dirty="0">
                <a:latin typeface="メイリオ" panose="020B0604030504040204" pitchFamily="50" charset="-128"/>
                <a:ea typeface="メイリオ" panose="020B0604030504040204" pitchFamily="50" charset="-128"/>
              </a:rPr>
              <a:t>入り超</a:t>
            </a:r>
            <a:r>
              <a:rPr kumimoji="1" lang="ja-JP" altLang="en-US" sz="2400" dirty="0">
                <a:latin typeface="メイリオ" panose="020B0604030504040204" pitchFamily="50" charset="-128"/>
                <a:ea typeface="メイリオ" panose="020B0604030504040204" pitchFamily="50" charset="-128"/>
              </a:rPr>
              <a:t>になるほど有名（ランキング上位）</a:t>
            </a:r>
          </a:p>
        </p:txBody>
      </p:sp>
      <p:sp>
        <p:nvSpPr>
          <p:cNvPr id="6" name="四角形: 角を丸くする 5">
            <a:extLst>
              <a:ext uri="{FF2B5EF4-FFF2-40B4-BE49-F238E27FC236}">
                <a16:creationId xmlns:a16="http://schemas.microsoft.com/office/drawing/2014/main" id="{FFDA9125-AB46-47C3-85ED-AC4CE9B818D8}"/>
              </a:ext>
            </a:extLst>
          </p:cNvPr>
          <p:cNvSpPr/>
          <p:nvPr/>
        </p:nvSpPr>
        <p:spPr>
          <a:xfrm>
            <a:off x="4092411" y="2404787"/>
            <a:ext cx="1753386" cy="837861"/>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95701552-A01E-4B0D-9193-67006C890605}"/>
              </a:ext>
            </a:extLst>
          </p:cNvPr>
          <p:cNvCxnSpPr>
            <a:cxnSpLocks/>
          </p:cNvCxnSpPr>
          <p:nvPr/>
        </p:nvCxnSpPr>
        <p:spPr>
          <a:xfrm>
            <a:off x="3025613" y="2100413"/>
            <a:ext cx="1102934" cy="4531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9B1BFD3B-7CE7-4A7B-999F-6B488839AC5A}"/>
              </a:ext>
            </a:extLst>
          </p:cNvPr>
          <p:cNvCxnSpPr>
            <a:cxnSpLocks/>
          </p:cNvCxnSpPr>
          <p:nvPr/>
        </p:nvCxnSpPr>
        <p:spPr>
          <a:xfrm>
            <a:off x="3025613" y="2627770"/>
            <a:ext cx="1102934" cy="1473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37F0A42E-952B-4D09-8260-64FB06F299A1}"/>
              </a:ext>
            </a:extLst>
          </p:cNvPr>
          <p:cNvCxnSpPr>
            <a:cxnSpLocks/>
          </p:cNvCxnSpPr>
          <p:nvPr/>
        </p:nvCxnSpPr>
        <p:spPr>
          <a:xfrm flipV="1">
            <a:off x="3082175" y="3023110"/>
            <a:ext cx="1010236" cy="56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4D7ED578-46CF-47D4-AB8A-FCF38B60CB6E}"/>
              </a:ext>
            </a:extLst>
          </p:cNvPr>
          <p:cNvCxnSpPr>
            <a:cxnSpLocks/>
          </p:cNvCxnSpPr>
          <p:nvPr/>
        </p:nvCxnSpPr>
        <p:spPr>
          <a:xfrm>
            <a:off x="5860724" y="2775094"/>
            <a:ext cx="8484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6F9C35E7-966B-48B7-B56B-C786608F815F}"/>
              </a:ext>
            </a:extLst>
          </p:cNvPr>
          <p:cNvCxnSpPr>
            <a:cxnSpLocks/>
          </p:cNvCxnSpPr>
          <p:nvPr/>
        </p:nvCxnSpPr>
        <p:spPr>
          <a:xfrm flipV="1">
            <a:off x="3082175" y="3233017"/>
            <a:ext cx="1010236" cy="2803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四角形: 角を丸くする 18">
            <a:extLst>
              <a:ext uri="{FF2B5EF4-FFF2-40B4-BE49-F238E27FC236}">
                <a16:creationId xmlns:a16="http://schemas.microsoft.com/office/drawing/2014/main" id="{64E55FD4-B08F-45F8-9A79-C68114929939}"/>
              </a:ext>
            </a:extLst>
          </p:cNvPr>
          <p:cNvSpPr/>
          <p:nvPr/>
        </p:nvSpPr>
        <p:spPr>
          <a:xfrm>
            <a:off x="4092411" y="4043046"/>
            <a:ext cx="1753386" cy="837861"/>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1664A49F-3763-45FE-989D-69028142971F}"/>
              </a:ext>
            </a:extLst>
          </p:cNvPr>
          <p:cNvCxnSpPr>
            <a:cxnSpLocks/>
          </p:cNvCxnSpPr>
          <p:nvPr/>
        </p:nvCxnSpPr>
        <p:spPr>
          <a:xfrm>
            <a:off x="2989477" y="3816460"/>
            <a:ext cx="1102934" cy="4531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DB3933E-85AB-46B9-82F0-52D0AFD7E7B8}"/>
              </a:ext>
            </a:extLst>
          </p:cNvPr>
          <p:cNvCxnSpPr>
            <a:cxnSpLocks/>
          </p:cNvCxnSpPr>
          <p:nvPr/>
        </p:nvCxnSpPr>
        <p:spPr>
          <a:xfrm>
            <a:off x="2989477" y="4343817"/>
            <a:ext cx="1102934" cy="1473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448A2623-DE43-4EB7-843F-C8AB34BC3847}"/>
              </a:ext>
            </a:extLst>
          </p:cNvPr>
          <p:cNvCxnSpPr>
            <a:cxnSpLocks/>
          </p:cNvCxnSpPr>
          <p:nvPr/>
        </p:nvCxnSpPr>
        <p:spPr>
          <a:xfrm flipV="1">
            <a:off x="3082175" y="4661369"/>
            <a:ext cx="1010236" cy="56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5695EA2B-45CC-4D02-BB68-7B50F44689F4}"/>
              </a:ext>
            </a:extLst>
          </p:cNvPr>
          <p:cNvCxnSpPr>
            <a:cxnSpLocks/>
          </p:cNvCxnSpPr>
          <p:nvPr/>
        </p:nvCxnSpPr>
        <p:spPr>
          <a:xfrm>
            <a:off x="5845797" y="4461975"/>
            <a:ext cx="848412" cy="409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0D7FA28B-6268-480C-BE24-7F950B412824}"/>
              </a:ext>
            </a:extLst>
          </p:cNvPr>
          <p:cNvCxnSpPr>
            <a:cxnSpLocks/>
          </p:cNvCxnSpPr>
          <p:nvPr/>
        </p:nvCxnSpPr>
        <p:spPr>
          <a:xfrm flipV="1">
            <a:off x="3082175" y="4871276"/>
            <a:ext cx="1010236" cy="2803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9500AE8-8351-4E3E-A07E-15574F137979}"/>
              </a:ext>
            </a:extLst>
          </p:cNvPr>
          <p:cNvCxnSpPr>
            <a:cxnSpLocks/>
          </p:cNvCxnSpPr>
          <p:nvPr/>
        </p:nvCxnSpPr>
        <p:spPr>
          <a:xfrm>
            <a:off x="5890181" y="4399717"/>
            <a:ext cx="891621" cy="355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FD43864F-20FC-4C18-934D-58C4BB90F040}"/>
              </a:ext>
            </a:extLst>
          </p:cNvPr>
          <p:cNvCxnSpPr>
            <a:cxnSpLocks/>
          </p:cNvCxnSpPr>
          <p:nvPr/>
        </p:nvCxnSpPr>
        <p:spPr>
          <a:xfrm flipV="1">
            <a:off x="5860724" y="4035063"/>
            <a:ext cx="818558" cy="2779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960FA079-5C58-4B9D-8BE7-CAF404C1D9CC}"/>
              </a:ext>
            </a:extLst>
          </p:cNvPr>
          <p:cNvSpPr txBox="1"/>
          <p:nvPr/>
        </p:nvSpPr>
        <p:spPr>
          <a:xfrm>
            <a:off x="7035538" y="2602631"/>
            <a:ext cx="1310327"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有名</a:t>
            </a:r>
          </a:p>
        </p:txBody>
      </p:sp>
      <p:sp>
        <p:nvSpPr>
          <p:cNvPr id="40" name="テキスト ボックス 39">
            <a:extLst>
              <a:ext uri="{FF2B5EF4-FFF2-40B4-BE49-F238E27FC236}">
                <a16:creationId xmlns:a16="http://schemas.microsoft.com/office/drawing/2014/main" id="{3C7A67B0-E218-4003-B581-2244B8C8F3F0}"/>
              </a:ext>
            </a:extLst>
          </p:cNvPr>
          <p:cNvSpPr txBox="1"/>
          <p:nvPr/>
        </p:nvSpPr>
        <p:spPr>
          <a:xfrm>
            <a:off x="6948732" y="4112984"/>
            <a:ext cx="2102177"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そうでもない</a:t>
            </a:r>
          </a:p>
        </p:txBody>
      </p:sp>
      <p:sp>
        <p:nvSpPr>
          <p:cNvPr id="41" name="テキスト ボックス 40">
            <a:extLst>
              <a:ext uri="{FF2B5EF4-FFF2-40B4-BE49-F238E27FC236}">
                <a16:creationId xmlns:a16="http://schemas.microsoft.com/office/drawing/2014/main" id="{CE352ABD-A671-49FE-8E54-298A45D47F3A}"/>
              </a:ext>
            </a:extLst>
          </p:cNvPr>
          <p:cNvSpPr txBox="1"/>
          <p:nvPr/>
        </p:nvSpPr>
        <p:spPr>
          <a:xfrm>
            <a:off x="2430154" y="5406240"/>
            <a:ext cx="7861955" cy="830997"/>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Twitter</a:t>
            </a:r>
            <a:r>
              <a:rPr kumimoji="1" lang="ja-JP" altLang="en-US" sz="2400" dirty="0">
                <a:latin typeface="メイリオ" panose="020B0604030504040204" pitchFamily="50" charset="-128"/>
                <a:ea typeface="メイリオ" panose="020B0604030504040204" pitchFamily="50" charset="-128"/>
              </a:rPr>
              <a:t>のフォロワー数と似ている！</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有名人は　：　フォローされる数</a:t>
            </a:r>
            <a:r>
              <a:rPr kumimoji="1" lang="en-US" altLang="ja-JP" sz="2400" dirty="0">
                <a:latin typeface="メイリオ" panose="020B0604030504040204" pitchFamily="50" charset="-128"/>
                <a:ea typeface="メイリオ" panose="020B0604030504040204" pitchFamily="50" charset="-128"/>
              </a:rPr>
              <a:t>&gt;&gt;</a:t>
            </a:r>
            <a:r>
              <a:rPr kumimoji="1" lang="ja-JP" altLang="en-US" sz="2400" dirty="0">
                <a:latin typeface="メイリオ" panose="020B0604030504040204" pitchFamily="50" charset="-128"/>
                <a:ea typeface="メイリオ" panose="020B0604030504040204" pitchFamily="50" charset="-128"/>
              </a:rPr>
              <a:t>フォローする数</a:t>
            </a:r>
          </a:p>
        </p:txBody>
      </p:sp>
      <p:sp>
        <p:nvSpPr>
          <p:cNvPr id="42" name="正方形/長方形 41">
            <a:extLst>
              <a:ext uri="{FF2B5EF4-FFF2-40B4-BE49-F238E27FC236}">
                <a16:creationId xmlns:a16="http://schemas.microsoft.com/office/drawing/2014/main" id="{8FE2A8A5-96BE-406C-9A89-B674D5E79B48}"/>
              </a:ext>
            </a:extLst>
          </p:cNvPr>
          <p:cNvSpPr/>
          <p:nvPr/>
        </p:nvSpPr>
        <p:spPr>
          <a:xfrm>
            <a:off x="2584123" y="2023319"/>
            <a:ext cx="6759018" cy="320596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E03BC53-A04E-4E11-9461-381C038D57DC}"/>
              </a:ext>
            </a:extLst>
          </p:cNvPr>
          <p:cNvSpPr txBox="1"/>
          <p:nvPr/>
        </p:nvSpPr>
        <p:spPr>
          <a:xfrm>
            <a:off x="4451975" y="2681957"/>
            <a:ext cx="131638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サイト</a:t>
            </a:r>
            <a:r>
              <a:rPr kumimoji="1" lang="en-US" altLang="ja-JP" sz="2400" dirty="0">
                <a:latin typeface="メイリオ" panose="020B0604030504040204" pitchFamily="50" charset="-128"/>
                <a:ea typeface="メイリオ" panose="020B0604030504040204" pitchFamily="50" charset="-128"/>
              </a:rPr>
              <a:t>A</a:t>
            </a:r>
            <a:endParaRPr kumimoji="1" lang="ja-JP" altLang="en-US" sz="2400"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FE5D14BD-6734-4F46-8F23-26187484BD6F}"/>
              </a:ext>
            </a:extLst>
          </p:cNvPr>
          <p:cNvSpPr txBox="1"/>
          <p:nvPr/>
        </p:nvSpPr>
        <p:spPr>
          <a:xfrm>
            <a:off x="4295423" y="4276889"/>
            <a:ext cx="131478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サイト</a:t>
            </a:r>
            <a:r>
              <a:rPr kumimoji="1" lang="en-US" altLang="ja-JP" sz="2400" dirty="0">
                <a:latin typeface="メイリオ" panose="020B0604030504040204" pitchFamily="50" charset="-128"/>
                <a:ea typeface="メイリオ" panose="020B0604030504040204" pitchFamily="50" charset="-128"/>
              </a:rPr>
              <a:t>B</a:t>
            </a:r>
            <a:endParaRPr kumimoji="1" lang="ja-JP" altLang="en-US" sz="24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1E4AE511-10CF-4138-9B79-811BCBA195E7}"/>
              </a:ext>
            </a:extLst>
          </p:cNvPr>
          <p:cNvSpPr txBox="1"/>
          <p:nvPr/>
        </p:nvSpPr>
        <p:spPr>
          <a:xfrm>
            <a:off x="2430154" y="991562"/>
            <a:ext cx="673453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入ってくるリンクの数 </a:t>
            </a:r>
            <a:r>
              <a:rPr kumimoji="1" lang="en-US" altLang="ja-JP" sz="2400" dirty="0">
                <a:latin typeface="メイリオ" panose="020B0604030504040204" pitchFamily="50" charset="-128"/>
                <a:ea typeface="メイリオ" panose="020B0604030504040204" pitchFamily="50" charset="-128"/>
              </a:rPr>
              <a:t>&gt;&gt; </a:t>
            </a:r>
            <a:r>
              <a:rPr kumimoji="1" lang="ja-JP" altLang="en-US" sz="2400" dirty="0">
                <a:latin typeface="メイリオ" panose="020B0604030504040204" pitchFamily="50" charset="-128"/>
                <a:ea typeface="メイリオ" panose="020B0604030504040204" pitchFamily="50" charset="-128"/>
              </a:rPr>
              <a:t>出ていくリンクの数</a:t>
            </a:r>
          </a:p>
        </p:txBody>
      </p:sp>
      <p:sp>
        <p:nvSpPr>
          <p:cNvPr id="4" name="テキスト ボックス 3">
            <a:extLst>
              <a:ext uri="{FF2B5EF4-FFF2-40B4-BE49-F238E27FC236}">
                <a16:creationId xmlns:a16="http://schemas.microsoft.com/office/drawing/2014/main" id="{D21C2554-4FE6-4CD0-921B-282736A5750C}"/>
              </a:ext>
            </a:extLst>
          </p:cNvPr>
          <p:cNvSpPr txBox="1"/>
          <p:nvPr/>
        </p:nvSpPr>
        <p:spPr>
          <a:xfrm>
            <a:off x="733792" y="6334780"/>
            <a:ext cx="11020966" cy="523220"/>
          </a:xfrm>
          <a:prstGeom prst="rect">
            <a:avLst/>
          </a:prstGeom>
          <a:noFill/>
        </p:spPr>
        <p:txBody>
          <a:bodyPr wrap="none" rtlCol="0">
            <a:spAutoFit/>
          </a:bodyPr>
          <a:lstStyle/>
          <a:p>
            <a:pPr algn="l"/>
            <a:r>
              <a:rPr kumimoji="1" lang="ja-JP" altLang="en-US" sz="2800" b="1" dirty="0">
                <a:latin typeface="メイリオ" panose="020B0604030504040204" pitchFamily="50" charset="-128"/>
                <a:ea typeface="メイリオ" panose="020B0604030504040204" pitchFamily="50" charset="-128"/>
              </a:rPr>
              <a:t>クローラーで集めた全世界の</a:t>
            </a:r>
            <a:r>
              <a:rPr kumimoji="1" lang="en-US" altLang="ja-JP" sz="2800" b="1" dirty="0">
                <a:latin typeface="メイリオ" panose="020B0604030504040204" pitchFamily="50" charset="-128"/>
                <a:ea typeface="メイリオ" panose="020B0604030504040204" pitchFamily="50" charset="-128"/>
              </a:rPr>
              <a:t>web</a:t>
            </a:r>
            <a:r>
              <a:rPr kumimoji="1" lang="ja-JP" altLang="en-US" sz="2800" b="1" dirty="0">
                <a:latin typeface="メイリオ" panose="020B0604030504040204" pitchFamily="50" charset="-128"/>
                <a:ea typeface="メイリオ" panose="020B0604030504040204" pitchFamily="50" charset="-128"/>
              </a:rPr>
              <a:t>サイト間のリンクでランキング！</a:t>
            </a:r>
          </a:p>
        </p:txBody>
      </p:sp>
    </p:spTree>
    <p:extLst>
      <p:ext uri="{BB962C8B-B14F-4D97-AF65-F5344CB8AC3E}">
        <p14:creationId xmlns:p14="http://schemas.microsoft.com/office/powerpoint/2010/main" val="2769861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165629-B95C-D87B-5FD0-EA373F603130}"/>
              </a:ext>
            </a:extLst>
          </p:cNvPr>
          <p:cNvSpPr txBox="1"/>
          <p:nvPr/>
        </p:nvSpPr>
        <p:spPr>
          <a:xfrm>
            <a:off x="531843" y="783771"/>
            <a:ext cx="11408230" cy="3785652"/>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8. </a:t>
            </a:r>
            <a:r>
              <a:rPr kumimoji="1" lang="ja-JP" altLang="en-US" sz="2400" dirty="0">
                <a:latin typeface="メイリオ" panose="020B0604030504040204" pitchFamily="50" charset="-128"/>
                <a:ea typeface="メイリオ" panose="020B0604030504040204" pitchFamily="50" charset="-128"/>
              </a:rPr>
              <a:t>形態素解析</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環境設定とプログラミング </a:t>
            </a:r>
            <a:r>
              <a:rPr kumimoji="1" lang="en-US" altLang="ja-JP" dirty="0">
                <a:latin typeface="メイリオ" panose="020B0604030504040204" pitchFamily="50" charset="-128"/>
                <a:ea typeface="メイリオ" panose="020B0604030504040204" pitchFamily="50" charset="-128"/>
                <a:hlinkClick r:id="rId2"/>
              </a:rPr>
              <a:t>https://github.com/ueharaLab/NLP_2-tokenizer</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9. </a:t>
            </a:r>
            <a:r>
              <a:rPr kumimoji="1" lang="en-US" altLang="ja-JP" sz="2400" dirty="0" err="1">
                <a:latin typeface="メイリオ" panose="020B0604030504040204" pitchFamily="50" charset="-128"/>
                <a:ea typeface="メイリオ" panose="020B0604030504040204" pitchFamily="50" charset="-128"/>
              </a:rPr>
              <a:t>BoW</a:t>
            </a:r>
            <a:r>
              <a:rPr kumimoji="1" lang="en-US" altLang="ja-JP" sz="2400" dirty="0">
                <a:latin typeface="メイリオ" panose="020B0604030504040204" pitchFamily="50" charset="-128"/>
                <a:ea typeface="メイリオ" panose="020B0604030504040204" pitchFamily="50" charset="-128"/>
              </a:rPr>
              <a:t>(Bag of Words</a:t>
            </a:r>
            <a:r>
              <a:rPr kumimoji="1" lang="ja-JP" altLang="en-US"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     口コミの解析のためのデータセット作成プログラミング </a:t>
            </a:r>
            <a:r>
              <a:rPr kumimoji="1" lang="en-US" altLang="ja-JP" dirty="0">
                <a:latin typeface="メイリオ" panose="020B0604030504040204" pitchFamily="50" charset="-128"/>
                <a:ea typeface="メイリオ" panose="020B0604030504040204" pitchFamily="50" charset="-128"/>
                <a:hlinkClick r:id="rId3"/>
              </a:rPr>
              <a:t>https://github.com/ueharaLab/NLP3_BoW</a:t>
            </a:r>
            <a:endParaRPr kumimoji="1" lang="en-US" altLang="ja-JP"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10. </a:t>
            </a:r>
            <a:r>
              <a:rPr kumimoji="1" lang="ja-JP" altLang="en-US" sz="2400" dirty="0">
                <a:latin typeface="メイリオ" panose="020B0604030504040204" pitchFamily="50" charset="-128"/>
                <a:ea typeface="メイリオ" panose="020B0604030504040204" pitchFamily="50" charset="-128"/>
              </a:rPr>
              <a:t>口コミの分類</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    口コミの分類のための特徴量エンジニアリング </a:t>
            </a:r>
            <a:r>
              <a:rPr kumimoji="1" lang="en-US" altLang="ja-JP" dirty="0">
                <a:latin typeface="メイリオ" panose="020B0604030504040204" pitchFamily="50" charset="-128"/>
                <a:ea typeface="メイリオ" panose="020B0604030504040204" pitchFamily="50" charset="-128"/>
                <a:hlinkClick r:id="rId4"/>
              </a:rPr>
              <a:t>https://github.com/ueharaLab/NLP_4-Classifier</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11. </a:t>
            </a:r>
            <a:r>
              <a:rPr kumimoji="1" lang="ja-JP" altLang="en-US" sz="2400" dirty="0">
                <a:latin typeface="メイリオ" panose="020B0604030504040204" pitchFamily="50" charset="-128"/>
                <a:ea typeface="メイリオ" panose="020B0604030504040204" pitchFamily="50" charset="-128"/>
              </a:rPr>
              <a:t>口コミの分類２</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      統計的機械学習の基礎とオブジェクト指向</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12. </a:t>
            </a:r>
            <a:r>
              <a:rPr kumimoji="1" lang="ja-JP" altLang="en-US" sz="2400" dirty="0">
                <a:latin typeface="メイリオ" panose="020B0604030504040204" pitchFamily="50" charset="-128"/>
                <a:ea typeface="メイリオ" panose="020B0604030504040204" pitchFamily="50" charset="-128"/>
              </a:rPr>
              <a:t>口コミの特徴分析</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      主成分分析など</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44524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D22F896-40B5-4ADD-8801-0D06FADFA095}" type="slidenum">
              <a:rPr lang="en-US" smtClean="0"/>
              <a:t>30</a:t>
            </a:fld>
            <a:endParaRPr lang="en-US" dirty="0"/>
          </a:p>
        </p:txBody>
      </p:sp>
      <p:pic>
        <p:nvPicPr>
          <p:cNvPr id="4" name="図 3"/>
          <p:cNvPicPr>
            <a:picLocks noChangeAspect="1"/>
          </p:cNvPicPr>
          <p:nvPr/>
        </p:nvPicPr>
        <p:blipFill>
          <a:blip r:embed="rId2"/>
          <a:stretch>
            <a:fillRect/>
          </a:stretch>
        </p:blipFill>
        <p:spPr>
          <a:xfrm>
            <a:off x="2786062" y="2693045"/>
            <a:ext cx="6619875" cy="18383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テキスト ボックス 7"/>
          <p:cNvSpPr txBox="1"/>
          <p:nvPr/>
        </p:nvSpPr>
        <p:spPr>
          <a:xfrm>
            <a:off x="1656937" y="4982195"/>
            <a:ext cx="8667826" cy="923330"/>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rPr>
              <a:t>Computer Networks and ISDN Systems archive</a:t>
            </a:r>
          </a:p>
          <a:p>
            <a:pPr algn="ctr"/>
            <a:r>
              <a:rPr kumimoji="1" lang="en-US" altLang="ja-JP" dirty="0">
                <a:latin typeface="メイリオ" panose="020B0604030504040204" pitchFamily="50" charset="-128"/>
                <a:ea typeface="メイリオ" panose="020B0604030504040204" pitchFamily="50" charset="-128"/>
              </a:rPr>
              <a:t>Volume 30 Issue 1-7, April 1, 1998 </a:t>
            </a:r>
          </a:p>
          <a:p>
            <a:pPr algn="ctr"/>
            <a:r>
              <a:rPr kumimoji="1" lang="en-US" altLang="ja-JP" dirty="0">
                <a:latin typeface="メイリオ" panose="020B0604030504040204" pitchFamily="50" charset="-128"/>
                <a:ea typeface="メイリオ" panose="020B0604030504040204" pitchFamily="50" charset="-128"/>
              </a:rPr>
              <a:t>Pages 107-117 </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5ECD52D0-540A-4E1C-8A7A-34E971D5EF68}"/>
              </a:ext>
            </a:extLst>
          </p:cNvPr>
          <p:cNvSpPr txBox="1"/>
          <p:nvPr/>
        </p:nvSpPr>
        <p:spPr>
          <a:xfrm>
            <a:off x="2435291" y="367700"/>
            <a:ext cx="8918509"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インターネットを変えた記念碑的論文</a:t>
            </a:r>
          </a:p>
        </p:txBody>
      </p:sp>
      <p:sp>
        <p:nvSpPr>
          <p:cNvPr id="9" name="テキスト ボックス 8">
            <a:extLst>
              <a:ext uri="{FF2B5EF4-FFF2-40B4-BE49-F238E27FC236}">
                <a16:creationId xmlns:a16="http://schemas.microsoft.com/office/drawing/2014/main" id="{4A98A4C9-0477-41D7-934E-C548705225EF}"/>
              </a:ext>
            </a:extLst>
          </p:cNvPr>
          <p:cNvSpPr txBox="1"/>
          <p:nvPr/>
        </p:nvSpPr>
        <p:spPr>
          <a:xfrm>
            <a:off x="3320856" y="1999069"/>
            <a:ext cx="5339988" cy="646331"/>
          </a:xfrm>
          <a:prstGeom prst="rect">
            <a:avLst/>
          </a:prstGeom>
          <a:noFill/>
        </p:spPr>
        <p:txBody>
          <a:bodyPr wrap="none" rtlCol="0">
            <a:spAutoFit/>
          </a:bodyPr>
          <a:lstStyle/>
          <a:p>
            <a:pPr algn="l"/>
            <a:r>
              <a:rPr kumimoji="1" lang="en-US" altLang="ja-JP" sz="3600" dirty="0">
                <a:latin typeface="メイリオ" panose="020B0604030504040204" pitchFamily="50" charset="-128"/>
                <a:ea typeface="メイリオ" panose="020B0604030504040204" pitchFamily="50" charset="-128"/>
              </a:rPr>
              <a:t>Page rank </a:t>
            </a:r>
            <a:r>
              <a:rPr kumimoji="1" lang="ja-JP" altLang="en-US" sz="3600" dirty="0">
                <a:latin typeface="メイリオ" panose="020B0604030504040204" pitchFamily="50" charset="-128"/>
                <a:ea typeface="メイリオ" panose="020B0604030504040204" pitchFamily="50" charset="-128"/>
              </a:rPr>
              <a:t>アルゴリズム</a:t>
            </a:r>
          </a:p>
        </p:txBody>
      </p:sp>
      <p:sp>
        <p:nvSpPr>
          <p:cNvPr id="5" name="テキスト ボックス 4">
            <a:extLst>
              <a:ext uri="{FF2B5EF4-FFF2-40B4-BE49-F238E27FC236}">
                <a16:creationId xmlns:a16="http://schemas.microsoft.com/office/drawing/2014/main" id="{59262A5C-A22F-EC11-FC92-9D65EC53A109}"/>
              </a:ext>
            </a:extLst>
          </p:cNvPr>
          <p:cNvSpPr txBox="1"/>
          <p:nvPr/>
        </p:nvSpPr>
        <p:spPr>
          <a:xfrm>
            <a:off x="723900" y="1044808"/>
            <a:ext cx="11375230" cy="830997"/>
          </a:xfrm>
          <a:prstGeom prst="rect">
            <a:avLst/>
          </a:prstGeom>
          <a:noFill/>
        </p:spPr>
        <p:txBody>
          <a:bodyPr wrap="none" rtlCol="0">
            <a:spAutoFit/>
          </a:bodyPr>
          <a:lstStyle/>
          <a:p>
            <a:pPr marL="342900" indent="-342900" algn="l">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ググる日常は、たった</a:t>
            </a:r>
            <a:r>
              <a:rPr kumimoji="1" lang="en-US" altLang="ja-JP" sz="2400" dirty="0">
                <a:latin typeface="メイリオ" panose="020B0604030504040204" pitchFamily="50" charset="-128"/>
                <a:ea typeface="メイリオ" panose="020B0604030504040204" pitchFamily="50" charset="-128"/>
              </a:rPr>
              <a:t>10</a:t>
            </a:r>
            <a:r>
              <a:rPr kumimoji="1" lang="ja-JP" altLang="en-US" sz="2400" dirty="0">
                <a:latin typeface="メイリオ" panose="020B0604030504040204" pitchFamily="50" charset="-128"/>
                <a:ea typeface="メイリオ" panose="020B0604030504040204" pitchFamily="50" charset="-128"/>
              </a:rPr>
              <a:t>ページの論文から始まった。</a:t>
            </a:r>
            <a:endParaRPr kumimoji="1" lang="en-US" altLang="ja-JP" sz="2400" dirty="0">
              <a:latin typeface="メイリオ" panose="020B0604030504040204" pitchFamily="50" charset="-128"/>
              <a:ea typeface="メイリオ" panose="020B0604030504040204" pitchFamily="50" charset="-128"/>
            </a:endParaRPr>
          </a:p>
          <a:p>
            <a:pPr marL="342900" indent="-342900" algn="l">
              <a:buFont typeface="Wingdings" panose="05000000000000000000" pitchFamily="2" charset="2"/>
              <a:buChar char="l"/>
            </a:pPr>
            <a:r>
              <a:rPr kumimoji="1" lang="en-US" altLang="ja-JP" sz="2400" dirty="0">
                <a:latin typeface="メイリオ" panose="020B0604030504040204" pitchFamily="50" charset="-128"/>
                <a:ea typeface="メイリオ" panose="020B0604030504040204" pitchFamily="50" charset="-128"/>
              </a:rPr>
              <a:t>Google</a:t>
            </a:r>
            <a:r>
              <a:rPr kumimoji="1" lang="ja-JP" altLang="en-US" sz="2400" dirty="0">
                <a:latin typeface="メイリオ" panose="020B0604030504040204" pitchFamily="50" charset="-128"/>
                <a:ea typeface="メイリオ" panose="020B0604030504040204" pitchFamily="50" charset="-128"/>
              </a:rPr>
              <a:t>は今でもこの論文に書いてある数式をプログラムに書いて動かしている</a:t>
            </a:r>
          </a:p>
        </p:txBody>
      </p:sp>
      <p:pic>
        <p:nvPicPr>
          <p:cNvPr id="15" name="Picture 2" descr="「ラリーペイジ」の画像検索結果">
            <a:extLst>
              <a:ext uri="{FF2B5EF4-FFF2-40B4-BE49-F238E27FC236}">
                <a16:creationId xmlns:a16="http://schemas.microsoft.com/office/drawing/2014/main" id="{404E13C4-79AA-0320-ED1B-730F7A742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024" y="4345145"/>
            <a:ext cx="1698799" cy="1274100"/>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CA1FA52F-932D-C3A2-1C30-3E6279F8CCF6}"/>
              </a:ext>
            </a:extLst>
          </p:cNvPr>
          <p:cNvPicPr>
            <a:picLocks noChangeAspect="1"/>
          </p:cNvPicPr>
          <p:nvPr/>
        </p:nvPicPr>
        <p:blipFill>
          <a:blip r:embed="rId4"/>
          <a:stretch>
            <a:fillRect/>
          </a:stretch>
        </p:blipFill>
        <p:spPr>
          <a:xfrm>
            <a:off x="427399" y="2356760"/>
            <a:ext cx="1674108" cy="1274100"/>
          </a:xfrm>
          <a:prstGeom prst="rect">
            <a:avLst/>
          </a:prstGeom>
        </p:spPr>
      </p:pic>
      <p:sp>
        <p:nvSpPr>
          <p:cNvPr id="17" name="テキスト ボックス 16">
            <a:extLst>
              <a:ext uri="{FF2B5EF4-FFF2-40B4-BE49-F238E27FC236}">
                <a16:creationId xmlns:a16="http://schemas.microsoft.com/office/drawing/2014/main" id="{09E35EB5-3B52-8615-AAF2-B136C2F72A67}"/>
              </a:ext>
            </a:extLst>
          </p:cNvPr>
          <p:cNvSpPr txBox="1"/>
          <p:nvPr/>
        </p:nvSpPr>
        <p:spPr>
          <a:xfrm>
            <a:off x="401554" y="5670708"/>
            <a:ext cx="1569660"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ラリーページ</a:t>
            </a:r>
          </a:p>
        </p:txBody>
      </p:sp>
      <p:sp>
        <p:nvSpPr>
          <p:cNvPr id="18" name="テキスト ボックス 17">
            <a:extLst>
              <a:ext uri="{FF2B5EF4-FFF2-40B4-BE49-F238E27FC236}">
                <a16:creationId xmlns:a16="http://schemas.microsoft.com/office/drawing/2014/main" id="{5A665A51-E6BA-AAB1-BE37-33B8CA61AACC}"/>
              </a:ext>
            </a:extLst>
          </p:cNvPr>
          <p:cNvSpPr txBox="1"/>
          <p:nvPr/>
        </p:nvSpPr>
        <p:spPr>
          <a:xfrm>
            <a:off x="395902" y="3682323"/>
            <a:ext cx="1879041"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セルゲイ ブリン</a:t>
            </a:r>
          </a:p>
        </p:txBody>
      </p:sp>
    </p:spTree>
    <p:extLst>
      <p:ext uri="{BB962C8B-B14F-4D97-AF65-F5344CB8AC3E}">
        <p14:creationId xmlns:p14="http://schemas.microsoft.com/office/powerpoint/2010/main" val="1688556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59D28A1-FB59-A301-239C-416D59FCB84B}"/>
              </a:ext>
            </a:extLst>
          </p:cNvPr>
          <p:cNvSpPr txBox="1"/>
          <p:nvPr/>
        </p:nvSpPr>
        <p:spPr>
          <a:xfrm>
            <a:off x="447869" y="447868"/>
            <a:ext cx="9101146"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ビッグデータビジネスは</a:t>
            </a:r>
            <a:r>
              <a:rPr kumimoji="1" lang="en-US" altLang="ja-JP" sz="3200" dirty="0">
                <a:latin typeface="メイリオ" panose="020B0604030504040204" pitchFamily="50" charset="-128"/>
                <a:ea typeface="メイリオ" panose="020B0604030504040204" pitchFamily="50" charset="-128"/>
              </a:rPr>
              <a:t>Crawler</a:t>
            </a:r>
            <a:r>
              <a:rPr kumimoji="1" lang="ja-JP" altLang="en-US" sz="3200" dirty="0">
                <a:latin typeface="メイリオ" panose="020B0604030504040204" pitchFamily="50" charset="-128"/>
                <a:ea typeface="メイリオ" panose="020B0604030504040204" pitchFamily="50" charset="-128"/>
              </a:rPr>
              <a:t>が支えている！</a:t>
            </a:r>
          </a:p>
        </p:txBody>
      </p:sp>
      <p:sp>
        <p:nvSpPr>
          <p:cNvPr id="4" name="テキスト ボックス 3">
            <a:extLst>
              <a:ext uri="{FF2B5EF4-FFF2-40B4-BE49-F238E27FC236}">
                <a16:creationId xmlns:a16="http://schemas.microsoft.com/office/drawing/2014/main" id="{5F2DE4F7-B8C2-F72A-30D8-3722F91331F7}"/>
              </a:ext>
            </a:extLst>
          </p:cNvPr>
          <p:cNvSpPr txBox="1"/>
          <p:nvPr/>
        </p:nvSpPr>
        <p:spPr>
          <a:xfrm>
            <a:off x="504904" y="1032643"/>
            <a:ext cx="449353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テキスト、リンク、画像。。。</a:t>
            </a:r>
          </a:p>
        </p:txBody>
      </p:sp>
      <p:sp>
        <p:nvSpPr>
          <p:cNvPr id="5" name="テキスト ボックス 4">
            <a:extLst>
              <a:ext uri="{FF2B5EF4-FFF2-40B4-BE49-F238E27FC236}">
                <a16:creationId xmlns:a16="http://schemas.microsoft.com/office/drawing/2014/main" id="{CC4D5CD3-A59C-2A5F-E57E-28615448C3DD}"/>
              </a:ext>
            </a:extLst>
          </p:cNvPr>
          <p:cNvSpPr txBox="1"/>
          <p:nvPr/>
        </p:nvSpPr>
        <p:spPr>
          <a:xfrm>
            <a:off x="1698172" y="2799183"/>
            <a:ext cx="8985380" cy="1077218"/>
          </a:xfrm>
          <a:prstGeom prst="rect">
            <a:avLst/>
          </a:prstGeom>
          <a:noFill/>
        </p:spPr>
        <p:txBody>
          <a:bodyPr wrap="square" rtlCol="0">
            <a:spAutoFit/>
          </a:bodyPr>
          <a:lstStyle/>
          <a:p>
            <a:pPr algn="l"/>
            <a:r>
              <a:rPr kumimoji="1" lang="ja-JP" altLang="en-US" sz="3200" dirty="0">
                <a:latin typeface="メイリオ" panose="020B0604030504040204" pitchFamily="50" charset="-128"/>
                <a:ea typeface="メイリオ" panose="020B0604030504040204" pitchFamily="50" charset="-128"/>
              </a:rPr>
              <a:t>この授業は</a:t>
            </a:r>
            <a:r>
              <a:rPr kumimoji="1" lang="en-US" altLang="ja-JP" sz="3200" dirty="0">
                <a:latin typeface="メイリオ" panose="020B0604030504040204" pitchFamily="50" charset="-128"/>
                <a:ea typeface="メイリオ" panose="020B0604030504040204" pitchFamily="50" charset="-128"/>
              </a:rPr>
              <a:t>Crawler</a:t>
            </a:r>
            <a:r>
              <a:rPr kumimoji="1" lang="ja-JP" altLang="en-US" sz="3200" dirty="0">
                <a:latin typeface="メイリオ" panose="020B0604030504040204" pitchFamily="50" charset="-128"/>
                <a:ea typeface="メイリオ" panose="020B0604030504040204" pitchFamily="50" charset="-128"/>
              </a:rPr>
              <a:t>プログラミング技術を習得することがゴールです</a:t>
            </a:r>
          </a:p>
        </p:txBody>
      </p:sp>
      <p:sp>
        <p:nvSpPr>
          <p:cNvPr id="6" name="テキスト ボックス 5">
            <a:extLst>
              <a:ext uri="{FF2B5EF4-FFF2-40B4-BE49-F238E27FC236}">
                <a16:creationId xmlns:a16="http://schemas.microsoft.com/office/drawing/2014/main" id="{DBEC0E0B-9393-E8B1-12E8-C1A3C0E948FF}"/>
              </a:ext>
            </a:extLst>
          </p:cNvPr>
          <p:cNvSpPr txBox="1"/>
          <p:nvPr/>
        </p:nvSpPr>
        <p:spPr>
          <a:xfrm>
            <a:off x="1791477" y="4004997"/>
            <a:ext cx="8033657"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ちなみに収集した口コミを解析する方法はテキストマイニングの授業でやります</a:t>
            </a:r>
          </a:p>
        </p:txBody>
      </p:sp>
    </p:spTree>
    <p:extLst>
      <p:ext uri="{BB962C8B-B14F-4D97-AF65-F5344CB8AC3E}">
        <p14:creationId xmlns:p14="http://schemas.microsoft.com/office/powerpoint/2010/main" val="1922788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945C8F5-0CCE-3FFA-5927-B742AB570091}"/>
              </a:ext>
            </a:extLst>
          </p:cNvPr>
          <p:cNvSpPr txBox="1"/>
          <p:nvPr/>
        </p:nvSpPr>
        <p:spPr>
          <a:xfrm>
            <a:off x="3002845" y="2782669"/>
            <a:ext cx="6186309" cy="646331"/>
          </a:xfrm>
          <a:prstGeom prst="rect">
            <a:avLst/>
          </a:prstGeom>
          <a:noFill/>
        </p:spPr>
        <p:txBody>
          <a:bodyPr wrap="none" rtlCol="0">
            <a:spAutoFit/>
          </a:bodyPr>
          <a:lstStyle/>
          <a:p>
            <a:pPr algn="l"/>
            <a:r>
              <a:rPr kumimoji="1" lang="ja-JP" altLang="en-US" sz="3600" dirty="0">
                <a:latin typeface="メイリオ" panose="020B0604030504040204" pitchFamily="50" charset="-128"/>
                <a:ea typeface="メイリオ" panose="020B0604030504040204" pitchFamily="50" charset="-128"/>
              </a:rPr>
              <a:t>この授業の狙いとカバー範囲</a:t>
            </a:r>
          </a:p>
        </p:txBody>
      </p:sp>
    </p:spTree>
    <p:extLst>
      <p:ext uri="{BB962C8B-B14F-4D97-AF65-F5344CB8AC3E}">
        <p14:creationId xmlns:p14="http://schemas.microsoft.com/office/powerpoint/2010/main" val="88045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F46D152-B25B-78A6-C574-1858D18ECA44}"/>
              </a:ext>
            </a:extLst>
          </p:cNvPr>
          <p:cNvSpPr txBox="1"/>
          <p:nvPr/>
        </p:nvSpPr>
        <p:spPr>
          <a:xfrm>
            <a:off x="559836" y="569167"/>
            <a:ext cx="10870283"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IT</a:t>
            </a:r>
            <a:r>
              <a:rPr kumimoji="1" lang="ja-JP" altLang="en-US" sz="3200" dirty="0">
                <a:latin typeface="メイリオ" panose="020B0604030504040204" pitchFamily="50" charset="-128"/>
                <a:ea typeface="メイリオ" panose="020B0604030504040204" pitchFamily="50" charset="-128"/>
              </a:rPr>
              <a:t>系企業などで本格的にプログラミングを実務で扱う基礎</a:t>
            </a:r>
          </a:p>
        </p:txBody>
      </p:sp>
      <p:sp>
        <p:nvSpPr>
          <p:cNvPr id="3" name="テキスト ボックス 2">
            <a:extLst>
              <a:ext uri="{FF2B5EF4-FFF2-40B4-BE49-F238E27FC236}">
                <a16:creationId xmlns:a16="http://schemas.microsoft.com/office/drawing/2014/main" id="{37345850-5BF3-3C5E-4E28-31474F9946AB}"/>
              </a:ext>
            </a:extLst>
          </p:cNvPr>
          <p:cNvSpPr txBox="1"/>
          <p:nvPr/>
        </p:nvSpPr>
        <p:spPr>
          <a:xfrm>
            <a:off x="747253" y="2080726"/>
            <a:ext cx="7417415" cy="1569660"/>
          </a:xfrm>
          <a:prstGeom prst="rect">
            <a:avLst/>
          </a:prstGeom>
          <a:noFill/>
        </p:spPr>
        <p:txBody>
          <a:bodyPr wrap="non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大規模プログラミング（長いコーディング）</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テキストエディタを使ったプログラミング</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コマンドラインからの命令実行</a:t>
            </a:r>
            <a:r>
              <a:rPr kumimoji="1" lang="en-US" altLang="ja-JP" sz="2400" dirty="0">
                <a:latin typeface="メイリオ" panose="020B0604030504040204" pitchFamily="50" charset="-128"/>
                <a:ea typeface="メイリオ" panose="020B0604030504040204" pitchFamily="50" charset="-128"/>
              </a:rPr>
              <a:t>(CUI)</a:t>
            </a: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様々なライブラリを組み合わせたプログラミング</a:t>
            </a:r>
          </a:p>
        </p:txBody>
      </p:sp>
      <p:sp>
        <p:nvSpPr>
          <p:cNvPr id="4" name="テキスト ボックス 3">
            <a:extLst>
              <a:ext uri="{FF2B5EF4-FFF2-40B4-BE49-F238E27FC236}">
                <a16:creationId xmlns:a16="http://schemas.microsoft.com/office/drawing/2014/main" id="{65A2EBC1-6F35-B3BB-D12E-EC656D716445}"/>
              </a:ext>
            </a:extLst>
          </p:cNvPr>
          <p:cNvSpPr txBox="1"/>
          <p:nvPr/>
        </p:nvSpPr>
        <p:spPr>
          <a:xfrm>
            <a:off x="679132" y="1315616"/>
            <a:ext cx="541686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実践的プログラミングスキルを目指す</a:t>
            </a:r>
          </a:p>
        </p:txBody>
      </p:sp>
      <p:sp>
        <p:nvSpPr>
          <p:cNvPr id="7" name="テキスト ボックス 6">
            <a:extLst>
              <a:ext uri="{FF2B5EF4-FFF2-40B4-BE49-F238E27FC236}">
                <a16:creationId xmlns:a16="http://schemas.microsoft.com/office/drawing/2014/main" id="{47E4303F-6E48-D2EF-7516-BBD0A86CD74A}"/>
              </a:ext>
            </a:extLst>
          </p:cNvPr>
          <p:cNvSpPr txBox="1"/>
          <p:nvPr/>
        </p:nvSpPr>
        <p:spPr>
          <a:xfrm>
            <a:off x="679132" y="4665221"/>
            <a:ext cx="10694884"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実務的かつ高度なプログラミングには「プログラムが動くシステム環境</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」の知識が不可欠</a:t>
            </a:r>
          </a:p>
        </p:txBody>
      </p:sp>
      <p:sp>
        <p:nvSpPr>
          <p:cNvPr id="8" name="テキスト ボックス 7">
            <a:extLst>
              <a:ext uri="{FF2B5EF4-FFF2-40B4-BE49-F238E27FC236}">
                <a16:creationId xmlns:a16="http://schemas.microsoft.com/office/drawing/2014/main" id="{1E5C556C-E555-D68D-BF78-E789DA5FBBED}"/>
              </a:ext>
            </a:extLst>
          </p:cNvPr>
          <p:cNvSpPr txBox="1"/>
          <p:nvPr/>
        </p:nvSpPr>
        <p:spPr>
          <a:xfrm>
            <a:off x="679132" y="5743193"/>
            <a:ext cx="5607625"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コンピュータシステム，ネットワーク</a:t>
            </a:r>
          </a:p>
        </p:txBody>
      </p:sp>
    </p:spTree>
    <p:extLst>
      <p:ext uri="{BB962C8B-B14F-4D97-AF65-F5344CB8AC3E}">
        <p14:creationId xmlns:p14="http://schemas.microsoft.com/office/powerpoint/2010/main" val="751329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74F59B4-6DDC-CF9F-FE67-80FB85B732AA}"/>
              </a:ext>
            </a:extLst>
          </p:cNvPr>
          <p:cNvSpPr txBox="1"/>
          <p:nvPr/>
        </p:nvSpPr>
        <p:spPr>
          <a:xfrm>
            <a:off x="755780" y="569167"/>
            <a:ext cx="5535490"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IT</a:t>
            </a:r>
            <a:r>
              <a:rPr kumimoji="1" lang="ja-JP" altLang="en-US" sz="3200" dirty="0">
                <a:latin typeface="メイリオ" panose="020B0604030504040204" pitchFamily="50" charset="-128"/>
                <a:ea typeface="メイリオ" panose="020B0604030504040204" pitchFamily="50" charset="-128"/>
              </a:rPr>
              <a:t>系就活面談で聞かれたこと</a:t>
            </a:r>
          </a:p>
        </p:txBody>
      </p:sp>
      <p:sp>
        <p:nvSpPr>
          <p:cNvPr id="5" name="テキスト ボックス 4">
            <a:extLst>
              <a:ext uri="{FF2B5EF4-FFF2-40B4-BE49-F238E27FC236}">
                <a16:creationId xmlns:a16="http://schemas.microsoft.com/office/drawing/2014/main" id="{D3D1BE52-3D3F-70E5-9109-17BCDD90FCEF}"/>
              </a:ext>
            </a:extLst>
          </p:cNvPr>
          <p:cNvSpPr txBox="1"/>
          <p:nvPr/>
        </p:nvSpPr>
        <p:spPr>
          <a:xfrm>
            <a:off x="933061" y="1912776"/>
            <a:ext cx="8714245" cy="1200329"/>
          </a:xfrm>
          <a:prstGeom prst="rect">
            <a:avLst/>
          </a:prstGeom>
          <a:noFill/>
        </p:spPr>
        <p:txBody>
          <a:bodyPr wrap="non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実践的なプログラミング経験があるか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サーバープログラミングやアプリの制作経験があるか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err="1">
                <a:latin typeface="メイリオ" panose="020B0604030504040204" pitchFamily="50" charset="-128"/>
                <a:ea typeface="メイリオ" panose="020B0604030504040204" pitchFamily="50" charset="-128"/>
              </a:rPr>
              <a:t>Github</a:t>
            </a:r>
            <a:r>
              <a:rPr kumimoji="1" lang="ja-JP" altLang="en-US" sz="2400" dirty="0">
                <a:latin typeface="メイリオ" panose="020B0604030504040204" pitchFamily="50" charset="-128"/>
                <a:ea typeface="メイリオ" panose="020B0604030504040204" pitchFamily="50" charset="-128"/>
              </a:rPr>
              <a:t>などを使ってチームプログラミングの経験があるか</a:t>
            </a:r>
          </a:p>
        </p:txBody>
      </p:sp>
    </p:spTree>
    <p:extLst>
      <p:ext uri="{BB962C8B-B14F-4D97-AF65-F5344CB8AC3E}">
        <p14:creationId xmlns:p14="http://schemas.microsoft.com/office/powerpoint/2010/main" val="2846320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5901831-0D55-7CA6-B724-346EBD7F5431}"/>
              </a:ext>
            </a:extLst>
          </p:cNvPr>
          <p:cNvSpPr txBox="1"/>
          <p:nvPr/>
        </p:nvSpPr>
        <p:spPr>
          <a:xfrm>
            <a:off x="578498" y="522514"/>
            <a:ext cx="6340197"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埼玉県の高校「情報」教育の課題</a:t>
            </a:r>
          </a:p>
        </p:txBody>
      </p:sp>
      <p:sp>
        <p:nvSpPr>
          <p:cNvPr id="3" name="テキスト ボックス 2">
            <a:extLst>
              <a:ext uri="{FF2B5EF4-FFF2-40B4-BE49-F238E27FC236}">
                <a16:creationId xmlns:a16="http://schemas.microsoft.com/office/drawing/2014/main" id="{5BBC49BA-7BA2-E881-EDB5-C4973E944727}"/>
              </a:ext>
            </a:extLst>
          </p:cNvPr>
          <p:cNvSpPr txBox="1"/>
          <p:nvPr/>
        </p:nvSpPr>
        <p:spPr>
          <a:xfrm>
            <a:off x="746448" y="1452522"/>
            <a:ext cx="6801862" cy="1200329"/>
          </a:xfrm>
          <a:prstGeom prst="rect">
            <a:avLst/>
          </a:prstGeom>
          <a:noFill/>
        </p:spPr>
        <p:txBody>
          <a:bodyPr wrap="non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プログラミングを教えられる情報教員の養成</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探求型学習へのデータ解析の取り込み</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endParaRPr kumimoji="1" lang="ja-JP" altLang="en-US" sz="24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6C2F068-4ED4-0FA3-7297-B701D1BF7ACF}"/>
              </a:ext>
            </a:extLst>
          </p:cNvPr>
          <p:cNvPicPr>
            <a:picLocks noChangeAspect="1"/>
          </p:cNvPicPr>
          <p:nvPr/>
        </p:nvPicPr>
        <p:blipFill>
          <a:blip r:embed="rId2"/>
          <a:stretch>
            <a:fillRect/>
          </a:stretch>
        </p:blipFill>
        <p:spPr>
          <a:xfrm>
            <a:off x="5414408" y="2525789"/>
            <a:ext cx="6584946" cy="4141086"/>
          </a:xfrm>
          <a:prstGeom prst="rect">
            <a:avLst/>
          </a:prstGeom>
        </p:spPr>
      </p:pic>
      <p:pic>
        <p:nvPicPr>
          <p:cNvPr id="7" name="図 6">
            <a:extLst>
              <a:ext uri="{FF2B5EF4-FFF2-40B4-BE49-F238E27FC236}">
                <a16:creationId xmlns:a16="http://schemas.microsoft.com/office/drawing/2014/main" id="{AF6564FD-4491-166B-9813-BEF06A3D1B84}"/>
              </a:ext>
            </a:extLst>
          </p:cNvPr>
          <p:cNvPicPr>
            <a:picLocks noChangeAspect="1"/>
          </p:cNvPicPr>
          <p:nvPr/>
        </p:nvPicPr>
        <p:blipFill>
          <a:blip r:embed="rId3"/>
          <a:stretch>
            <a:fillRect/>
          </a:stretch>
        </p:blipFill>
        <p:spPr>
          <a:xfrm>
            <a:off x="746448" y="2525789"/>
            <a:ext cx="4509060" cy="4246530"/>
          </a:xfrm>
          <a:prstGeom prst="rect">
            <a:avLst/>
          </a:prstGeom>
        </p:spPr>
      </p:pic>
    </p:spTree>
    <p:extLst>
      <p:ext uri="{BB962C8B-B14F-4D97-AF65-F5344CB8AC3E}">
        <p14:creationId xmlns:p14="http://schemas.microsoft.com/office/powerpoint/2010/main" val="2171913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8E2F34F-D9DF-327C-E8E0-E0BEF5349E5C}"/>
              </a:ext>
            </a:extLst>
          </p:cNvPr>
          <p:cNvSpPr txBox="1"/>
          <p:nvPr/>
        </p:nvSpPr>
        <p:spPr>
          <a:xfrm>
            <a:off x="737118" y="559837"/>
            <a:ext cx="772756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実務的プログラミングと</a:t>
            </a:r>
            <a:r>
              <a:rPr kumimoji="1" lang="en-US" altLang="ja-JP" sz="3200" dirty="0">
                <a:latin typeface="メイリオ" panose="020B0604030504040204" pitchFamily="50" charset="-128"/>
                <a:ea typeface="メイリオ" panose="020B0604030504040204" pitchFamily="50" charset="-128"/>
              </a:rPr>
              <a:t>python</a:t>
            </a:r>
            <a:r>
              <a:rPr kumimoji="1" lang="ja-JP" altLang="en-US" sz="3200" dirty="0">
                <a:latin typeface="メイリオ" panose="020B0604030504040204" pitchFamily="50" charset="-128"/>
                <a:ea typeface="メイリオ" panose="020B0604030504040204" pitchFamily="50" charset="-128"/>
              </a:rPr>
              <a:t>実行環境</a:t>
            </a:r>
          </a:p>
        </p:txBody>
      </p:sp>
      <p:graphicFrame>
        <p:nvGraphicFramePr>
          <p:cNvPr id="3" name="表 2">
            <a:extLst>
              <a:ext uri="{FF2B5EF4-FFF2-40B4-BE49-F238E27FC236}">
                <a16:creationId xmlns:a16="http://schemas.microsoft.com/office/drawing/2014/main" id="{E00E6A36-EB18-5FE8-156A-306C307C3A62}"/>
              </a:ext>
            </a:extLst>
          </p:cNvPr>
          <p:cNvGraphicFramePr>
            <a:graphicFrameLocks noGrp="1"/>
          </p:cNvGraphicFramePr>
          <p:nvPr>
            <p:extLst>
              <p:ext uri="{D42A27DB-BD31-4B8C-83A1-F6EECF244321}">
                <p14:modId xmlns:p14="http://schemas.microsoft.com/office/powerpoint/2010/main" val="937504343"/>
              </p:ext>
            </p:extLst>
          </p:nvPr>
        </p:nvGraphicFramePr>
        <p:xfrm>
          <a:off x="884332" y="1854926"/>
          <a:ext cx="10918891" cy="3566160"/>
        </p:xfrm>
        <a:graphic>
          <a:graphicData uri="http://schemas.openxmlformats.org/drawingml/2006/table">
            <a:tbl>
              <a:tblPr firstRow="1" bandRow="1">
                <a:tableStyleId>{5940675A-B579-460E-94D1-54222C63F5DA}</a:tableStyleId>
              </a:tblPr>
              <a:tblGrid>
                <a:gridCol w="2308493">
                  <a:extLst>
                    <a:ext uri="{9D8B030D-6E8A-4147-A177-3AD203B41FA5}">
                      <a16:colId xmlns:a16="http://schemas.microsoft.com/office/drawing/2014/main" val="721745437"/>
                    </a:ext>
                  </a:extLst>
                </a:gridCol>
                <a:gridCol w="3917102">
                  <a:extLst>
                    <a:ext uri="{9D8B030D-6E8A-4147-A177-3AD203B41FA5}">
                      <a16:colId xmlns:a16="http://schemas.microsoft.com/office/drawing/2014/main" val="2612657820"/>
                    </a:ext>
                  </a:extLst>
                </a:gridCol>
                <a:gridCol w="2483039">
                  <a:extLst>
                    <a:ext uri="{9D8B030D-6E8A-4147-A177-3AD203B41FA5}">
                      <a16:colId xmlns:a16="http://schemas.microsoft.com/office/drawing/2014/main" val="3933123889"/>
                    </a:ext>
                  </a:extLst>
                </a:gridCol>
                <a:gridCol w="2210257">
                  <a:extLst>
                    <a:ext uri="{9D8B030D-6E8A-4147-A177-3AD203B41FA5}">
                      <a16:colId xmlns:a16="http://schemas.microsoft.com/office/drawing/2014/main" val="495904958"/>
                    </a:ext>
                  </a:extLst>
                </a:gridCol>
              </a:tblGrid>
              <a:tr h="370840">
                <a:tc>
                  <a:txBody>
                    <a:bodyPr/>
                    <a:lstStyle/>
                    <a:p>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a:latin typeface="メイリオ" panose="020B0604030504040204" pitchFamily="50" charset="-128"/>
                          <a:ea typeface="メイリオ" panose="020B0604030504040204" pitchFamily="50" charset="-128"/>
                        </a:rPr>
                        <a:t>システム環境</a:t>
                      </a:r>
                    </a:p>
                  </a:txBody>
                  <a:tcPr/>
                </a:tc>
                <a:tc>
                  <a:txBody>
                    <a:bodyPr/>
                    <a:lstStyle/>
                    <a:p>
                      <a:r>
                        <a:rPr kumimoji="1" lang="ja-JP" altLang="en-US" sz="2400" dirty="0">
                          <a:latin typeface="メイリオ" panose="020B0604030504040204" pitchFamily="50" charset="-128"/>
                          <a:ea typeface="メイリオ" panose="020B0604030504040204" pitchFamily="50" charset="-128"/>
                        </a:rPr>
                        <a:t>実務用途</a:t>
                      </a:r>
                    </a:p>
                  </a:txBody>
                  <a:tcPr/>
                </a:tc>
                <a:tc>
                  <a:txBody>
                    <a:bodyPr/>
                    <a:lstStyle/>
                    <a:p>
                      <a:r>
                        <a:rPr kumimoji="1" lang="ja-JP" altLang="en-US" sz="2400" dirty="0">
                          <a:latin typeface="メイリオ" panose="020B0604030504040204" pitchFamily="50" charset="-128"/>
                          <a:ea typeface="メイリオ" panose="020B0604030504040204" pitchFamily="50" charset="-128"/>
                        </a:rPr>
                        <a:t>メリット</a:t>
                      </a:r>
                    </a:p>
                  </a:txBody>
                  <a:tcPr/>
                </a:tc>
                <a:extLst>
                  <a:ext uri="{0D108BD9-81ED-4DB2-BD59-A6C34878D82A}">
                    <a16:rowId xmlns:a16="http://schemas.microsoft.com/office/drawing/2014/main" val="953569111"/>
                  </a:ext>
                </a:extLst>
              </a:tr>
              <a:tr h="370840">
                <a:tc>
                  <a:txBody>
                    <a:bodyPr/>
                    <a:lstStyle/>
                    <a:p>
                      <a:r>
                        <a:rPr kumimoji="1" lang="en-US" altLang="ja-JP" sz="2000" dirty="0" err="1">
                          <a:latin typeface="メイリオ" panose="020B0604030504040204" pitchFamily="50" charset="-128"/>
                          <a:ea typeface="メイリオ" panose="020B0604030504040204" pitchFamily="50" charset="-128"/>
                        </a:rPr>
                        <a:t>Jupyter</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2000" dirty="0">
                          <a:latin typeface="メイリオ" panose="020B0604030504040204" pitchFamily="50" charset="-128"/>
                          <a:ea typeface="メイリオ" panose="020B0604030504040204" pitchFamily="50" charset="-128"/>
                        </a:rPr>
                        <a:t>ブラウザ＆ローカルサーバー</a:t>
                      </a:r>
                    </a:p>
                  </a:txBody>
                  <a:tcPr/>
                </a:tc>
                <a:tc>
                  <a:txBody>
                    <a:bodyPr/>
                    <a:lstStyle/>
                    <a:p>
                      <a:r>
                        <a:rPr kumimoji="1" lang="ja-JP" altLang="en-US" sz="2000" dirty="0">
                          <a:latin typeface="メイリオ" panose="020B0604030504040204" pitchFamily="50" charset="-128"/>
                          <a:ea typeface="メイリオ" panose="020B0604030504040204" pitchFamily="50" charset="-128"/>
                        </a:rPr>
                        <a:t>プログラミング教育・教材</a:t>
                      </a:r>
                    </a:p>
                  </a:txBody>
                  <a:tcPr/>
                </a:tc>
                <a:tc>
                  <a:txBody>
                    <a:bodyPr/>
                    <a:lstStyle/>
                    <a:p>
                      <a:r>
                        <a:rPr kumimoji="1" lang="ja-JP" altLang="en-US" sz="2000" dirty="0">
                          <a:latin typeface="メイリオ" panose="020B0604030504040204" pitchFamily="50" charset="-128"/>
                          <a:ea typeface="メイリオ" panose="020B0604030504040204" pitchFamily="50" charset="-128"/>
                        </a:rPr>
                        <a:t>マークダウンと融合</a:t>
                      </a:r>
                    </a:p>
                  </a:txBody>
                  <a:tcPr/>
                </a:tc>
                <a:extLst>
                  <a:ext uri="{0D108BD9-81ED-4DB2-BD59-A6C34878D82A}">
                    <a16:rowId xmlns:a16="http://schemas.microsoft.com/office/drawing/2014/main" val="813571435"/>
                  </a:ext>
                </a:extLst>
              </a:tr>
              <a:tr h="370840">
                <a:tc>
                  <a:txBody>
                    <a:bodyPr/>
                    <a:lstStyle/>
                    <a:p>
                      <a:r>
                        <a:rPr kumimoji="1" lang="en-US" altLang="ja-JP" sz="2000" dirty="0">
                          <a:latin typeface="メイリオ" panose="020B0604030504040204" pitchFamily="50" charset="-128"/>
                          <a:ea typeface="メイリオ" panose="020B0604030504040204" pitchFamily="50" charset="-128"/>
                        </a:rPr>
                        <a:t>Google </a:t>
                      </a:r>
                      <a:r>
                        <a:rPr kumimoji="1" lang="en-US" altLang="ja-JP" sz="2000" dirty="0" err="1">
                          <a:latin typeface="メイリオ" panose="020B0604030504040204" pitchFamily="50" charset="-128"/>
                          <a:ea typeface="メイリオ" panose="020B0604030504040204" pitchFamily="50" charset="-128"/>
                        </a:rPr>
                        <a:t>Colaboratory</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2000" dirty="0">
                          <a:latin typeface="メイリオ" panose="020B0604030504040204" pitchFamily="50" charset="-128"/>
                          <a:ea typeface="メイリオ" panose="020B0604030504040204" pitchFamily="50" charset="-128"/>
                        </a:rPr>
                        <a:t>ブラウザ</a:t>
                      </a:r>
                      <a:r>
                        <a:rPr kumimoji="1" lang="en-US" altLang="ja-JP" sz="2000" dirty="0">
                          <a:latin typeface="メイリオ" panose="020B0604030504040204" pitchFamily="50" charset="-128"/>
                          <a:ea typeface="メイリオ" panose="020B0604030504040204" pitchFamily="50" charset="-128"/>
                        </a:rPr>
                        <a:t>&amp;</a:t>
                      </a:r>
                      <a:r>
                        <a:rPr kumimoji="1" lang="ja-JP" altLang="en-US" sz="2000" dirty="0">
                          <a:latin typeface="メイリオ" panose="020B0604030504040204" pitchFamily="50" charset="-128"/>
                          <a:ea typeface="メイリオ" panose="020B0604030504040204" pitchFamily="50" charset="-128"/>
                        </a:rPr>
                        <a:t>ネットワークサーバー</a:t>
                      </a:r>
                    </a:p>
                  </a:txBody>
                  <a:tcPr/>
                </a:tc>
                <a:tc>
                  <a:txBody>
                    <a:bodyPr/>
                    <a:lstStyle/>
                    <a:p>
                      <a:r>
                        <a:rPr kumimoji="1" lang="ja-JP" altLang="en-US" sz="2000" dirty="0">
                          <a:latin typeface="メイリオ" panose="020B0604030504040204" pitchFamily="50" charset="-128"/>
                          <a:ea typeface="メイリオ" panose="020B0604030504040204" pitchFamily="50" charset="-128"/>
                        </a:rPr>
                        <a:t>スパコン高速処理</a:t>
                      </a:r>
                    </a:p>
                  </a:txBody>
                  <a:tcPr/>
                </a:tc>
                <a:tc>
                  <a:txBody>
                    <a:bodyPr/>
                    <a:lstStyle/>
                    <a:p>
                      <a:r>
                        <a:rPr kumimoji="1" lang="en-US" altLang="ja-JP" sz="2000" dirty="0">
                          <a:latin typeface="メイリオ" panose="020B0604030504040204" pitchFamily="50" charset="-128"/>
                          <a:ea typeface="メイリオ" panose="020B0604030504040204" pitchFamily="50" charset="-128"/>
                        </a:rPr>
                        <a:t>Deep learning</a:t>
                      </a:r>
                      <a:r>
                        <a:rPr kumimoji="1" lang="ja-JP" altLang="en-US" sz="2000" dirty="0">
                          <a:latin typeface="メイリオ" panose="020B0604030504040204" pitchFamily="50" charset="-128"/>
                          <a:ea typeface="メイリオ" panose="020B0604030504040204" pitchFamily="50" charset="-128"/>
                        </a:rPr>
                        <a:t>など大規模学習（非保証）</a:t>
                      </a:r>
                    </a:p>
                  </a:txBody>
                  <a:tcPr/>
                </a:tc>
                <a:extLst>
                  <a:ext uri="{0D108BD9-81ED-4DB2-BD59-A6C34878D82A}">
                    <a16:rowId xmlns:a16="http://schemas.microsoft.com/office/drawing/2014/main" val="168246798"/>
                  </a:ext>
                </a:extLst>
              </a:tr>
              <a:tr h="370840">
                <a:tc>
                  <a:txBody>
                    <a:bodyPr/>
                    <a:lstStyle/>
                    <a:p>
                      <a:r>
                        <a:rPr kumimoji="1" lang="ja-JP" altLang="en-US" sz="2000" dirty="0">
                          <a:latin typeface="メイリオ" panose="020B0604030504040204" pitchFamily="50" charset="-128"/>
                          <a:ea typeface="メイリオ" panose="020B0604030504040204" pitchFamily="50" charset="-128"/>
                        </a:rPr>
                        <a:t>実行型ファイル</a:t>
                      </a:r>
                      <a:r>
                        <a:rPr kumimoji="1" lang="en-US" altLang="ja-JP" sz="2000" dirty="0">
                          <a:latin typeface="メイリオ" panose="020B0604030504040204" pitchFamily="50" charset="-128"/>
                          <a:ea typeface="メイリオ" panose="020B0604030504040204" pitchFamily="50" charset="-128"/>
                        </a:rPr>
                        <a:t>(.</a:t>
                      </a:r>
                      <a:r>
                        <a:rPr kumimoji="1" lang="en-US" altLang="ja-JP" sz="2000" dirty="0" err="1">
                          <a:latin typeface="メイリオ" panose="020B0604030504040204" pitchFamily="50" charset="-128"/>
                          <a:ea typeface="メイリオ" panose="020B0604030504040204" pitchFamily="50" charset="-128"/>
                        </a:rPr>
                        <a:t>py</a:t>
                      </a:r>
                      <a:r>
                        <a:rPr kumimoji="1" lang="en-US" altLang="ja-JP" sz="2000" dirty="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2000" dirty="0">
                          <a:latin typeface="メイリオ" panose="020B0604030504040204" pitchFamily="50" charset="-128"/>
                          <a:ea typeface="メイリオ" panose="020B0604030504040204" pitchFamily="50" charset="-128"/>
                        </a:rPr>
                        <a:t>テキストエディタ</a:t>
                      </a:r>
                    </a:p>
                  </a:txBody>
                  <a:tcPr/>
                </a:tc>
                <a:tc>
                  <a:txBody>
                    <a:bodyPr/>
                    <a:lstStyle/>
                    <a:p>
                      <a:r>
                        <a:rPr kumimoji="1" lang="ja-JP" altLang="en-US" sz="2000" dirty="0">
                          <a:latin typeface="メイリオ" panose="020B0604030504040204" pitchFamily="50" charset="-128"/>
                          <a:ea typeface="メイリオ" panose="020B0604030504040204" pitchFamily="50" charset="-128"/>
                        </a:rPr>
                        <a:t>大規模開発（チームプログラミング）</a:t>
                      </a:r>
                    </a:p>
                  </a:txBody>
                  <a:tcPr/>
                </a:tc>
                <a:tc>
                  <a:txBody>
                    <a:bodyPr/>
                    <a:lstStyle/>
                    <a:p>
                      <a:r>
                        <a:rPr kumimoji="1" lang="ja-JP" altLang="en-US" sz="2000" dirty="0">
                          <a:latin typeface="メイリオ" panose="020B0604030504040204" pitchFamily="50" charset="-128"/>
                          <a:ea typeface="メイリオ" panose="020B0604030504040204" pitchFamily="50" charset="-128"/>
                        </a:rPr>
                        <a:t>言語を問わない</a:t>
                      </a:r>
                      <a:r>
                        <a:rPr kumimoji="1" lang="en-US" altLang="ja-JP" sz="2000" dirty="0">
                          <a:latin typeface="メイリオ" panose="020B0604030504040204" pitchFamily="50" charset="-128"/>
                          <a:ea typeface="メイリオ" panose="020B0604030504040204" pitchFamily="50" charset="-128"/>
                        </a:rPr>
                        <a:t>(java, </a:t>
                      </a:r>
                      <a:r>
                        <a:rPr kumimoji="1" lang="en-US" altLang="ja-JP" sz="2000" dirty="0" err="1">
                          <a:latin typeface="メイリオ" panose="020B0604030504040204" pitchFamily="50" charset="-128"/>
                          <a:ea typeface="メイリオ" panose="020B0604030504040204" pitchFamily="50" charset="-128"/>
                        </a:rPr>
                        <a:t>php</a:t>
                      </a:r>
                      <a:r>
                        <a:rPr kumimoji="1" lang="en-US" altLang="ja-JP" sz="2000" dirty="0">
                          <a:latin typeface="メイリオ" panose="020B0604030504040204" pitchFamily="50" charset="-128"/>
                          <a:ea typeface="メイリオ" panose="020B0604030504040204" pitchFamily="50" charset="-128"/>
                        </a:rPr>
                        <a:t> etc.)</a:t>
                      </a:r>
                    </a:p>
                    <a:p>
                      <a:r>
                        <a:rPr kumimoji="1" lang="ja-JP" altLang="en-US" sz="2000" dirty="0">
                          <a:latin typeface="メイリオ" panose="020B0604030504040204" pitchFamily="50" charset="-128"/>
                          <a:ea typeface="メイリオ" panose="020B0604030504040204" pitchFamily="50" charset="-128"/>
                        </a:rPr>
                        <a:t>デバッグしすい</a:t>
                      </a:r>
                    </a:p>
                  </a:txBody>
                  <a:tcPr/>
                </a:tc>
                <a:extLst>
                  <a:ext uri="{0D108BD9-81ED-4DB2-BD59-A6C34878D82A}">
                    <a16:rowId xmlns:a16="http://schemas.microsoft.com/office/drawing/2014/main" val="3167310280"/>
                  </a:ext>
                </a:extLst>
              </a:tr>
              <a:tr h="370840">
                <a:tc>
                  <a:txBody>
                    <a:bodyPr/>
                    <a:lstStyle/>
                    <a:p>
                      <a:r>
                        <a:rPr kumimoji="1" lang="ja-JP" altLang="en-US" sz="2000" dirty="0">
                          <a:latin typeface="メイリオ" panose="020B0604030504040204" pitchFamily="50" charset="-128"/>
                          <a:ea typeface="メイリオ" panose="020B0604030504040204" pitchFamily="50" charset="-128"/>
                        </a:rPr>
                        <a:t>インタラクティブ</a:t>
                      </a:r>
                    </a:p>
                  </a:txBody>
                  <a:tcPr/>
                </a:tc>
                <a:tc>
                  <a:txBody>
                    <a:bodyPr/>
                    <a:lstStyle/>
                    <a:p>
                      <a:r>
                        <a:rPr kumimoji="1" lang="en-US" altLang="ja-JP" sz="2000" dirty="0">
                          <a:latin typeface="メイリオ" panose="020B0604030504040204" pitchFamily="50" charset="-128"/>
                          <a:ea typeface="メイリオ" panose="020B0604030504040204" pitchFamily="50" charset="-128"/>
                        </a:rPr>
                        <a:t>Python</a:t>
                      </a:r>
                      <a:r>
                        <a:rPr kumimoji="1" lang="ja-JP" altLang="en-US" sz="2000" dirty="0">
                          <a:latin typeface="メイリオ" panose="020B0604030504040204" pitchFamily="50" charset="-128"/>
                          <a:ea typeface="メイリオ" panose="020B0604030504040204" pitchFamily="50" charset="-128"/>
                        </a:rPr>
                        <a:t>コマンドプロンプト</a:t>
                      </a:r>
                    </a:p>
                  </a:txBody>
                  <a:tcPr/>
                </a:tc>
                <a:tc>
                  <a:txBody>
                    <a:bodyPr/>
                    <a:lstStyle/>
                    <a:p>
                      <a:r>
                        <a:rPr kumimoji="1" lang="ja-JP" altLang="en-US" sz="2000" dirty="0">
                          <a:latin typeface="メイリオ" panose="020B0604030504040204" pitchFamily="50" charset="-128"/>
                          <a:ea typeface="メイリオ" panose="020B0604030504040204" pitchFamily="50" charset="-128"/>
                        </a:rPr>
                        <a:t>単体テスト</a:t>
                      </a:r>
                    </a:p>
                  </a:txBody>
                  <a:tcPr/>
                </a:tc>
                <a:tc>
                  <a:txBody>
                    <a:bodyPr/>
                    <a:lstStyle/>
                    <a:p>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30176728"/>
                  </a:ext>
                </a:extLst>
              </a:tr>
            </a:tbl>
          </a:graphicData>
        </a:graphic>
      </p:graphicFrame>
      <p:sp>
        <p:nvSpPr>
          <p:cNvPr id="4" name="テキスト ボックス 3">
            <a:extLst>
              <a:ext uri="{FF2B5EF4-FFF2-40B4-BE49-F238E27FC236}">
                <a16:creationId xmlns:a16="http://schemas.microsoft.com/office/drawing/2014/main" id="{6509B9B8-50F3-66A0-614B-629A386EEC19}"/>
              </a:ext>
            </a:extLst>
          </p:cNvPr>
          <p:cNvSpPr txBox="1"/>
          <p:nvPr/>
        </p:nvSpPr>
        <p:spPr>
          <a:xfrm>
            <a:off x="884332" y="5728996"/>
            <a:ext cx="357020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テキストエディタのデモ</a:t>
            </a:r>
          </a:p>
        </p:txBody>
      </p:sp>
      <p:sp>
        <p:nvSpPr>
          <p:cNvPr id="5" name="テキスト ボックス 4">
            <a:extLst>
              <a:ext uri="{FF2B5EF4-FFF2-40B4-BE49-F238E27FC236}">
                <a16:creationId xmlns:a16="http://schemas.microsoft.com/office/drawing/2014/main" id="{607A8527-E5E5-DE19-F3C7-857CCAB84B3F}"/>
              </a:ext>
            </a:extLst>
          </p:cNvPr>
          <p:cNvSpPr txBox="1"/>
          <p:nvPr/>
        </p:nvSpPr>
        <p:spPr>
          <a:xfrm>
            <a:off x="951723" y="6190661"/>
            <a:ext cx="4585807"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tabelog_crawler.py</a:t>
            </a:r>
            <a:r>
              <a:rPr kumimoji="1" lang="ja-JP" altLang="en-US" sz="2400" dirty="0">
                <a:latin typeface="メイリオ" panose="020B0604030504040204" pitchFamily="50" charset="-128"/>
                <a:ea typeface="メイリオ" panose="020B0604030504040204" pitchFamily="50" charset="-128"/>
              </a:rPr>
              <a:t>の実行画面</a:t>
            </a:r>
          </a:p>
        </p:txBody>
      </p:sp>
    </p:spTree>
    <p:extLst>
      <p:ext uri="{BB962C8B-B14F-4D97-AF65-F5344CB8AC3E}">
        <p14:creationId xmlns:p14="http://schemas.microsoft.com/office/powerpoint/2010/main" val="514367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1FCB43AB-3DF7-764C-1A1F-BC1163707839}"/>
              </a:ext>
            </a:extLst>
          </p:cNvPr>
          <p:cNvSpPr txBox="1"/>
          <p:nvPr/>
        </p:nvSpPr>
        <p:spPr>
          <a:xfrm>
            <a:off x="421763" y="1090184"/>
            <a:ext cx="6327373" cy="1569660"/>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 情報社会の問題解決</a:t>
            </a:r>
          </a:p>
          <a:p>
            <a:pPr algn="l"/>
            <a:r>
              <a:rPr kumimoji="1" lang="ja-JP" altLang="en-US" sz="2400" dirty="0">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 コミュニケーションと情報デザイン</a:t>
            </a:r>
          </a:p>
          <a:p>
            <a:pPr algn="l"/>
            <a:r>
              <a:rPr kumimoji="1" lang="ja-JP" altLang="en-US" sz="2400" b="1" dirty="0">
                <a:latin typeface="メイリオ" panose="020B0604030504040204" pitchFamily="50" charset="-128"/>
                <a:ea typeface="メイリオ" panose="020B0604030504040204" pitchFamily="50" charset="-128"/>
              </a:rPr>
              <a:t>（</a:t>
            </a:r>
            <a:r>
              <a:rPr kumimoji="1" lang="en-US" altLang="ja-JP" sz="2400" b="1" dirty="0">
                <a:latin typeface="メイリオ" panose="020B0604030504040204" pitchFamily="50" charset="-128"/>
                <a:ea typeface="メイリオ" panose="020B0604030504040204" pitchFamily="50" charset="-128"/>
              </a:rPr>
              <a:t>3</a:t>
            </a:r>
            <a:r>
              <a:rPr kumimoji="1" lang="ja-JP" altLang="en-US" sz="2400" b="1" dirty="0">
                <a:latin typeface="メイリオ" panose="020B0604030504040204" pitchFamily="50" charset="-128"/>
                <a:ea typeface="メイリオ" panose="020B0604030504040204" pitchFamily="50" charset="-128"/>
              </a:rPr>
              <a:t>） コンピュータとプログラミング</a:t>
            </a:r>
          </a:p>
          <a:p>
            <a:pPr algn="l"/>
            <a:r>
              <a:rPr kumimoji="1" lang="ja-JP" altLang="en-US" sz="2400" b="1" dirty="0">
                <a:latin typeface="メイリオ" panose="020B0604030504040204" pitchFamily="50" charset="-128"/>
                <a:ea typeface="メイリオ" panose="020B0604030504040204" pitchFamily="50" charset="-128"/>
              </a:rPr>
              <a:t>（</a:t>
            </a:r>
            <a:r>
              <a:rPr kumimoji="1" lang="en-US" altLang="ja-JP" sz="2400" b="1" dirty="0">
                <a:latin typeface="メイリオ" panose="020B0604030504040204" pitchFamily="50" charset="-128"/>
                <a:ea typeface="メイリオ" panose="020B0604030504040204" pitchFamily="50" charset="-128"/>
              </a:rPr>
              <a:t>4</a:t>
            </a:r>
            <a:r>
              <a:rPr kumimoji="1" lang="ja-JP" altLang="en-US" sz="2400" b="1" dirty="0">
                <a:latin typeface="メイリオ" panose="020B0604030504040204" pitchFamily="50" charset="-128"/>
                <a:ea typeface="メイリオ" panose="020B0604030504040204" pitchFamily="50" charset="-128"/>
              </a:rPr>
              <a:t>） 情報通信ネットワークとデータの活用</a:t>
            </a:r>
          </a:p>
        </p:txBody>
      </p:sp>
      <p:sp>
        <p:nvSpPr>
          <p:cNvPr id="11" name="テキスト ボックス 10">
            <a:extLst>
              <a:ext uri="{FF2B5EF4-FFF2-40B4-BE49-F238E27FC236}">
                <a16:creationId xmlns:a16="http://schemas.microsoft.com/office/drawing/2014/main" id="{705A436C-D63D-597B-774B-7B1729141074}"/>
              </a:ext>
            </a:extLst>
          </p:cNvPr>
          <p:cNvSpPr txBox="1"/>
          <p:nvPr/>
        </p:nvSpPr>
        <p:spPr>
          <a:xfrm>
            <a:off x="600075" y="235301"/>
            <a:ext cx="10033516"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教職課程科目なので「情報</a:t>
            </a:r>
            <a:r>
              <a:rPr kumimoji="1" lang="en-US" altLang="ja-JP" sz="3200" b="1" dirty="0">
                <a:latin typeface="メイリオ" panose="020B0604030504040204" pitchFamily="50" charset="-128"/>
                <a:ea typeface="メイリオ" panose="020B0604030504040204" pitchFamily="50" charset="-128"/>
              </a:rPr>
              <a:t>Ⅰ</a:t>
            </a:r>
            <a:r>
              <a:rPr kumimoji="1" lang="ja-JP" altLang="en-US" sz="3200" b="1" dirty="0">
                <a:latin typeface="メイリオ" panose="020B0604030504040204" pitchFamily="50" charset="-128"/>
                <a:ea typeface="メイリオ" panose="020B0604030504040204" pitchFamily="50" charset="-128"/>
              </a:rPr>
              <a:t>」の以下をカバーします</a:t>
            </a:r>
          </a:p>
        </p:txBody>
      </p:sp>
      <p:pic>
        <p:nvPicPr>
          <p:cNvPr id="17" name="図 16">
            <a:extLst>
              <a:ext uri="{FF2B5EF4-FFF2-40B4-BE49-F238E27FC236}">
                <a16:creationId xmlns:a16="http://schemas.microsoft.com/office/drawing/2014/main" id="{1702772E-7EC8-549E-50F4-4E72E273DA44}"/>
              </a:ext>
            </a:extLst>
          </p:cNvPr>
          <p:cNvPicPr>
            <a:picLocks noChangeAspect="1"/>
          </p:cNvPicPr>
          <p:nvPr/>
        </p:nvPicPr>
        <p:blipFill>
          <a:blip r:embed="rId2"/>
          <a:stretch>
            <a:fillRect/>
          </a:stretch>
        </p:blipFill>
        <p:spPr>
          <a:xfrm>
            <a:off x="814500" y="2683023"/>
            <a:ext cx="5553457" cy="1724113"/>
          </a:xfrm>
          <a:prstGeom prst="rect">
            <a:avLst/>
          </a:prstGeom>
        </p:spPr>
      </p:pic>
      <p:sp>
        <p:nvSpPr>
          <p:cNvPr id="20" name="正方形/長方形 19">
            <a:extLst>
              <a:ext uri="{FF2B5EF4-FFF2-40B4-BE49-F238E27FC236}">
                <a16:creationId xmlns:a16="http://schemas.microsoft.com/office/drawing/2014/main" id="{1BBE5262-3B06-430B-8017-577EC6E01F46}"/>
              </a:ext>
            </a:extLst>
          </p:cNvPr>
          <p:cNvSpPr/>
          <p:nvPr/>
        </p:nvSpPr>
        <p:spPr>
          <a:xfrm>
            <a:off x="563644" y="1875014"/>
            <a:ext cx="5543550" cy="330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コネクタ: カギ線 21">
            <a:extLst>
              <a:ext uri="{FF2B5EF4-FFF2-40B4-BE49-F238E27FC236}">
                <a16:creationId xmlns:a16="http://schemas.microsoft.com/office/drawing/2014/main" id="{9B3B34A5-BD9F-FC2E-9379-8715A572CEEC}"/>
              </a:ext>
            </a:extLst>
          </p:cNvPr>
          <p:cNvCxnSpPr>
            <a:cxnSpLocks/>
            <a:stCxn id="20" idx="1"/>
          </p:cNvCxnSpPr>
          <p:nvPr/>
        </p:nvCxnSpPr>
        <p:spPr>
          <a:xfrm rot="10800000" flipH="1" flipV="1">
            <a:off x="563643" y="2040048"/>
            <a:ext cx="2672791" cy="1140013"/>
          </a:xfrm>
          <a:prstGeom prst="bentConnector3">
            <a:avLst>
              <a:gd name="adj1" fmla="val -8553"/>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図 2">
            <a:extLst>
              <a:ext uri="{FF2B5EF4-FFF2-40B4-BE49-F238E27FC236}">
                <a16:creationId xmlns:a16="http://schemas.microsoft.com/office/drawing/2014/main" id="{E921A5F5-B570-A04C-0E6D-F0C8C11CC367}"/>
              </a:ext>
            </a:extLst>
          </p:cNvPr>
          <p:cNvPicPr>
            <a:picLocks noChangeAspect="1"/>
          </p:cNvPicPr>
          <p:nvPr/>
        </p:nvPicPr>
        <p:blipFill>
          <a:blip r:embed="rId3"/>
          <a:stretch>
            <a:fillRect/>
          </a:stretch>
        </p:blipFill>
        <p:spPr>
          <a:xfrm>
            <a:off x="6354486" y="2535019"/>
            <a:ext cx="5691335" cy="1924461"/>
          </a:xfrm>
          <a:prstGeom prst="rect">
            <a:avLst/>
          </a:prstGeom>
        </p:spPr>
      </p:pic>
      <p:sp>
        <p:nvSpPr>
          <p:cNvPr id="6" name="四角形: 角を丸くする 5">
            <a:extLst>
              <a:ext uri="{FF2B5EF4-FFF2-40B4-BE49-F238E27FC236}">
                <a16:creationId xmlns:a16="http://schemas.microsoft.com/office/drawing/2014/main" id="{9A263C06-20D4-E980-9D38-7F5156A80C2A}"/>
              </a:ext>
            </a:extLst>
          </p:cNvPr>
          <p:cNvSpPr/>
          <p:nvPr/>
        </p:nvSpPr>
        <p:spPr>
          <a:xfrm>
            <a:off x="3236435" y="2735568"/>
            <a:ext cx="3098101" cy="920099"/>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086E7D73-49F8-586D-40CD-CF503A05B026}"/>
              </a:ext>
            </a:extLst>
          </p:cNvPr>
          <p:cNvSpPr/>
          <p:nvPr/>
        </p:nvSpPr>
        <p:spPr>
          <a:xfrm>
            <a:off x="8809841" y="2704458"/>
            <a:ext cx="3098101" cy="95120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8D5E77FC-A2ED-C40D-C5B5-100E72165E5B}"/>
              </a:ext>
            </a:extLst>
          </p:cNvPr>
          <p:cNvSpPr/>
          <p:nvPr/>
        </p:nvSpPr>
        <p:spPr>
          <a:xfrm>
            <a:off x="600075" y="2198179"/>
            <a:ext cx="6149061" cy="3792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コネクタ: カギ線 15">
            <a:extLst>
              <a:ext uri="{FF2B5EF4-FFF2-40B4-BE49-F238E27FC236}">
                <a16:creationId xmlns:a16="http://schemas.microsoft.com/office/drawing/2014/main" id="{447E0AB2-9567-6667-07F0-F97C5F179AD1}"/>
              </a:ext>
            </a:extLst>
          </p:cNvPr>
          <p:cNvCxnSpPr>
            <a:cxnSpLocks/>
            <a:stCxn id="15" idx="3"/>
            <a:endCxn id="8" idx="1"/>
          </p:cNvCxnSpPr>
          <p:nvPr/>
        </p:nvCxnSpPr>
        <p:spPr>
          <a:xfrm>
            <a:off x="6749136" y="2387809"/>
            <a:ext cx="2060705" cy="792253"/>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81E1D81F-5C83-5ADD-8032-C8EBE08D1959}"/>
              </a:ext>
            </a:extLst>
          </p:cNvPr>
          <p:cNvSpPr txBox="1"/>
          <p:nvPr/>
        </p:nvSpPr>
        <p:spPr>
          <a:xfrm>
            <a:off x="836271" y="5054150"/>
            <a:ext cx="8304838"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4"/>
              </a:rPr>
              <a:t>https://www.mext.go.jp/a_menu/shotou/zyouhou/detail/1416756.htm</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485F3B48-B172-3D7F-DA33-47411B5DF4D0}"/>
              </a:ext>
            </a:extLst>
          </p:cNvPr>
          <p:cNvSpPr txBox="1"/>
          <p:nvPr/>
        </p:nvSpPr>
        <p:spPr>
          <a:xfrm>
            <a:off x="814500" y="4560382"/>
            <a:ext cx="541686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文科省</a:t>
            </a:r>
            <a:r>
              <a:rPr kumimoji="1" lang="zh-TW" altLang="en-US" sz="2400" dirty="0">
                <a:latin typeface="メイリオ" panose="020B0604030504040204" pitchFamily="50" charset="-128"/>
                <a:ea typeface="メイリオ" panose="020B0604030504040204" pitchFamily="50" charset="-128"/>
              </a:rPr>
              <a:t>「情報</a:t>
            </a:r>
            <a:r>
              <a:rPr kumimoji="1" lang="en-US" altLang="zh-TW" sz="2400" dirty="0">
                <a:latin typeface="メイリオ" panose="020B0604030504040204" pitchFamily="50" charset="-128"/>
                <a:ea typeface="メイリオ" panose="020B0604030504040204" pitchFamily="50" charset="-128"/>
              </a:rPr>
              <a:t>Ⅰ</a:t>
            </a:r>
            <a:r>
              <a:rPr kumimoji="1" lang="zh-TW" altLang="en-US" sz="2400" dirty="0">
                <a:latin typeface="メイリオ" panose="020B0604030504040204" pitchFamily="50" charset="-128"/>
                <a:ea typeface="メイリオ" panose="020B0604030504040204" pitchFamily="50" charset="-128"/>
              </a:rPr>
              <a:t>」教員研修用教材</a:t>
            </a:r>
            <a:r>
              <a:rPr kumimoji="1" lang="ja-JP" altLang="en-US" sz="2400" dirty="0">
                <a:latin typeface="メイリオ" panose="020B0604030504040204" pitchFamily="50" charset="-128"/>
                <a:ea typeface="メイリオ" panose="020B0604030504040204" pitchFamily="50" charset="-128"/>
              </a:rPr>
              <a:t>より</a:t>
            </a:r>
          </a:p>
        </p:txBody>
      </p:sp>
      <p:sp>
        <p:nvSpPr>
          <p:cNvPr id="2" name="テキスト ボックス 1">
            <a:extLst>
              <a:ext uri="{FF2B5EF4-FFF2-40B4-BE49-F238E27FC236}">
                <a16:creationId xmlns:a16="http://schemas.microsoft.com/office/drawing/2014/main" id="{7145C86F-366E-3D77-4D6B-57B870A78299}"/>
              </a:ext>
            </a:extLst>
          </p:cNvPr>
          <p:cNvSpPr txBox="1"/>
          <p:nvPr/>
        </p:nvSpPr>
        <p:spPr>
          <a:xfrm>
            <a:off x="767507" y="5584614"/>
            <a:ext cx="11196735" cy="1477328"/>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埼玉県の教員採用試験について、情報科の採用試験の必要免許が、これまで「情報＋他教科」だったものが、「情報のみ」で受検可能になった詳しくは、以下のページも御覧下さい。</a:t>
            </a:r>
          </a:p>
          <a:p>
            <a:pPr algn="l"/>
            <a:endParaRPr kumimoji="1" lang="ja-JP" altLang="en-US"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hlinkClick r:id="rId5"/>
              </a:rPr>
              <a:t>https://www.pref.saitama.lg.jp/f2210/r6kyouinsaiyou/r6top.html</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05423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FEE74D7-49D8-2CB5-D9CE-9DEFE7CB8179}"/>
              </a:ext>
            </a:extLst>
          </p:cNvPr>
          <p:cNvSpPr txBox="1"/>
          <p:nvPr/>
        </p:nvSpPr>
        <p:spPr>
          <a:xfrm>
            <a:off x="277389" y="1746569"/>
            <a:ext cx="12035667" cy="3970318"/>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基本的プログラム</a:t>
            </a:r>
            <a:endParaRPr kumimoji="1" lang="en-US" altLang="ja-JP"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すべてのアルゴリズムが「順次」，「分岐」，「反復」の要素の組合せで構成されていることについて理解</a:t>
            </a:r>
          </a:p>
          <a:p>
            <a:pPr algn="l"/>
            <a:r>
              <a:rPr kumimoji="1" lang="ja-JP" altLang="en-US" dirty="0">
                <a:latin typeface="メイリオ" panose="020B0604030504040204" pitchFamily="50" charset="-128"/>
                <a:ea typeface="メイリオ" panose="020B0604030504040204" pitchFamily="50" charset="-128"/>
              </a:rPr>
              <a:t>する。</a:t>
            </a:r>
          </a:p>
          <a:p>
            <a:pPr algn="l"/>
            <a:r>
              <a:rPr kumimoji="1" lang="ja-JP" altLang="en-US" dirty="0">
                <a:latin typeface="メイリオ" panose="020B0604030504040204" pitchFamily="50" charset="-128"/>
                <a:ea typeface="メイリオ" panose="020B0604030504040204" pitchFamily="50" charset="-128"/>
              </a:rPr>
              <a:t>□ </a:t>
            </a:r>
            <a:r>
              <a:rPr kumimoji="1" lang="ja-JP" altLang="en-US" b="1" dirty="0">
                <a:latin typeface="メイリオ" panose="020B0604030504040204" pitchFamily="50" charset="-128"/>
                <a:ea typeface="メイリオ" panose="020B0604030504040204" pitchFamily="50" charset="-128"/>
              </a:rPr>
              <a:t>アルゴリズムを流れ図など</a:t>
            </a:r>
            <a:r>
              <a:rPr kumimoji="1" lang="ja-JP" altLang="en-US" dirty="0">
                <a:latin typeface="メイリオ" panose="020B0604030504040204" pitchFamily="50" charset="-128"/>
                <a:ea typeface="メイリオ" panose="020B0604030504040204" pitchFamily="50" charset="-128"/>
              </a:rPr>
              <a:t>を用いて図式化することができるようになる。</a:t>
            </a:r>
          </a:p>
          <a:p>
            <a:pPr algn="l"/>
            <a:r>
              <a:rPr kumimoji="1" lang="ja-JP" altLang="en-US" dirty="0">
                <a:latin typeface="メイリオ" panose="020B0604030504040204" pitchFamily="50" charset="-128"/>
                <a:ea typeface="メイリオ" panose="020B0604030504040204" pitchFamily="50" charset="-128"/>
              </a:rPr>
              <a:t>□ 意図する処理がどのようにすればコンピュータに伝えることができるかについて，</a:t>
            </a:r>
            <a:r>
              <a:rPr kumimoji="1" lang="ja-JP" altLang="en-US" b="1" dirty="0">
                <a:latin typeface="メイリオ" panose="020B0604030504040204" pitchFamily="50" charset="-128"/>
                <a:ea typeface="メイリオ" panose="020B0604030504040204" pitchFamily="50" charset="-128"/>
              </a:rPr>
              <a:t>プログラムを制作</a:t>
            </a:r>
            <a:r>
              <a:rPr kumimoji="1" lang="ja-JP" altLang="en-US" dirty="0">
                <a:latin typeface="メイリオ" panose="020B0604030504040204" pitchFamily="50" charset="-128"/>
                <a:ea typeface="メイリオ" panose="020B0604030504040204" pitchFamily="50" charset="-128"/>
              </a:rPr>
              <a:t>す</a:t>
            </a:r>
          </a:p>
          <a:p>
            <a:pPr algn="l"/>
            <a:r>
              <a:rPr kumimoji="1" lang="ja-JP" altLang="en-US" dirty="0">
                <a:latin typeface="メイリオ" panose="020B0604030504040204" pitchFamily="50" charset="-128"/>
                <a:ea typeface="メイリオ" panose="020B0604030504040204" pitchFamily="50" charset="-128"/>
              </a:rPr>
              <a:t>る活動を通じて，生徒に考えさせる授業ができるようになる。</a:t>
            </a:r>
          </a:p>
          <a:p>
            <a:pPr algn="l"/>
            <a:r>
              <a:rPr kumimoji="1" lang="ja-JP" altLang="en-US" dirty="0">
                <a:latin typeface="メイリオ" panose="020B0604030504040204" pitchFamily="50" charset="-128"/>
                <a:ea typeface="メイリオ" panose="020B0604030504040204" pitchFamily="50" charset="-128"/>
              </a:rPr>
              <a:t>□ 「順次」，「分岐」，「反復」の構造を持つ基本的プログラムについて，プログラムを作成する活動を通じて，</a:t>
            </a:r>
          </a:p>
          <a:p>
            <a:pPr algn="l"/>
            <a:r>
              <a:rPr kumimoji="1" lang="ja-JP" altLang="en-US" dirty="0">
                <a:latin typeface="メイリオ" panose="020B0604030504040204" pitchFamily="50" charset="-128"/>
                <a:ea typeface="メイリオ" panose="020B0604030504040204" pitchFamily="50" charset="-128"/>
              </a:rPr>
              <a:t>生徒に考えさせる授業ができるようになる。</a:t>
            </a:r>
            <a:endParaRPr kumimoji="1" lang="en-US" altLang="ja-JP" dirty="0">
              <a:latin typeface="メイリオ" panose="020B0604030504040204" pitchFamily="50" charset="-128"/>
              <a:ea typeface="メイリオ" panose="020B0604030504040204" pitchFamily="50" charset="-128"/>
            </a:endParaRPr>
          </a:p>
          <a:p>
            <a:pPr algn="l"/>
            <a:endParaRPr lang="en-US" altLang="ja-JP" dirty="0">
              <a:latin typeface="メイリオ" panose="020B0604030504040204" pitchFamily="50" charset="-128"/>
              <a:ea typeface="メイリオ" panose="020B0604030504040204" pitchFamily="50" charset="-128"/>
            </a:endParaRPr>
          </a:p>
          <a:p>
            <a:pPr algn="l"/>
            <a:r>
              <a:rPr lang="ja-JP" altLang="en-US" dirty="0">
                <a:latin typeface="メイリオ" panose="020B0604030504040204" pitchFamily="50" charset="-128"/>
                <a:ea typeface="メイリオ" panose="020B0604030504040204" pitchFamily="50" charset="-128"/>
              </a:rPr>
              <a:t>応用プログラム</a:t>
            </a:r>
            <a:endParaRPr lang="en-US" altLang="ja-JP"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 プログラム上でリストや乱数などの関数を取り扱うための具体的な方法について理解する。</a:t>
            </a:r>
          </a:p>
          <a:p>
            <a:pPr algn="l"/>
            <a:r>
              <a:rPr kumimoji="1" lang="ja-JP" altLang="en-US" dirty="0">
                <a:latin typeface="メイリオ" panose="020B0604030504040204" pitchFamily="50" charset="-128"/>
                <a:ea typeface="メイリオ" panose="020B0604030504040204" pitchFamily="50" charset="-128"/>
              </a:rPr>
              <a:t>□ 関数を用いてプログラムをいくつかのまとまりに分割してそれぞれの関係を明確にして構造化できるよ</a:t>
            </a:r>
          </a:p>
          <a:p>
            <a:pPr algn="l"/>
            <a:r>
              <a:rPr kumimoji="1" lang="ja-JP" altLang="en-US" dirty="0">
                <a:latin typeface="メイリオ" panose="020B0604030504040204" pitchFamily="50" charset="-128"/>
                <a:ea typeface="メイリオ" panose="020B0604030504040204" pitchFamily="50" charset="-128"/>
              </a:rPr>
              <a:t>うになる。</a:t>
            </a:r>
          </a:p>
          <a:p>
            <a:pPr algn="l"/>
            <a:r>
              <a:rPr kumimoji="1" lang="ja-JP" altLang="en-US" dirty="0">
                <a:latin typeface="メイリオ" panose="020B0604030504040204" pitchFamily="50" charset="-128"/>
                <a:ea typeface="メイリオ" panose="020B0604030504040204" pitchFamily="50" charset="-128"/>
              </a:rPr>
              <a:t>□ </a:t>
            </a:r>
            <a:r>
              <a:rPr kumimoji="1" lang="en-US" altLang="ja-JP" b="1" dirty="0">
                <a:latin typeface="メイリオ" panose="020B0604030504040204" pitchFamily="50" charset="-128"/>
                <a:ea typeface="メイリオ" panose="020B0604030504040204" pitchFamily="50" charset="-128"/>
              </a:rPr>
              <a:t>API </a:t>
            </a:r>
            <a:r>
              <a:rPr kumimoji="1" lang="ja-JP" altLang="en-US" b="1" dirty="0">
                <a:latin typeface="メイリオ" panose="020B0604030504040204" pitchFamily="50" charset="-128"/>
                <a:ea typeface="メイリオ" panose="020B0604030504040204" pitchFamily="50" charset="-128"/>
              </a:rPr>
              <a:t>の概念</a:t>
            </a:r>
            <a:r>
              <a:rPr kumimoji="1" lang="ja-JP" altLang="en-US" dirty="0">
                <a:latin typeface="メイリオ" panose="020B0604030504040204" pitchFamily="50" charset="-128"/>
                <a:ea typeface="メイリオ" panose="020B0604030504040204" pitchFamily="50" charset="-128"/>
              </a:rPr>
              <a:t>を理解し，外部のビッグデータや処理機能を活用できるようになる。</a:t>
            </a:r>
            <a:endParaRPr kumimoji="1" lang="en-US" altLang="ja-JP"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E919FEC6-C389-7EE1-2860-F7D44DC0501B}"/>
              </a:ext>
            </a:extLst>
          </p:cNvPr>
          <p:cNvSpPr txBox="1"/>
          <p:nvPr/>
        </p:nvSpPr>
        <p:spPr>
          <a:xfrm>
            <a:off x="361364" y="115416"/>
            <a:ext cx="7367723" cy="830997"/>
          </a:xfrm>
          <a:prstGeom prst="rect">
            <a:avLst/>
          </a:prstGeom>
          <a:noFill/>
        </p:spPr>
        <p:txBody>
          <a:bodyPr wrap="none" rtlCol="0">
            <a:spAutoFit/>
          </a:bodyPr>
          <a:lstStyle/>
          <a:p>
            <a:pPr algn="l"/>
            <a:r>
              <a:rPr lang="ja-JP" altLang="en-US" sz="2400" dirty="0">
                <a:latin typeface="メイリオ" panose="020B0604030504040204" pitchFamily="50" charset="-128"/>
                <a:ea typeface="メイリオ" panose="020B0604030504040204" pitchFamily="50" charset="-128"/>
              </a:rPr>
              <a:t>参考 </a:t>
            </a:r>
            <a:r>
              <a:rPr lang="en-US" altLang="ja-JP"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sym typeface="Wingdings" panose="05000000000000000000" pitchFamily="2" charset="2"/>
              </a:rPr>
              <a:t>3)</a:t>
            </a:r>
            <a:r>
              <a:rPr kumimoji="1" lang="ja-JP" altLang="en-US" sz="2400" dirty="0">
                <a:latin typeface="メイリオ" panose="020B0604030504040204" pitchFamily="50" charset="-128"/>
                <a:ea typeface="メイリオ" panose="020B0604030504040204" pitchFamily="50" charset="-128"/>
              </a:rPr>
              <a:t>コンピュータとプログラミングの指導概要</a:t>
            </a:r>
            <a:endParaRPr kumimoji="1" lang="en-US" altLang="ja-JP" sz="2400" dirty="0">
              <a:latin typeface="メイリオ" panose="020B0604030504040204" pitchFamily="50" charset="-128"/>
              <a:ea typeface="メイリオ" panose="020B0604030504040204" pitchFamily="50" charset="-128"/>
            </a:endParaRPr>
          </a:p>
          <a:p>
            <a:pPr algn="l"/>
            <a:r>
              <a:rPr lang="ja-JP" altLang="en-US" sz="2400" dirty="0">
                <a:latin typeface="メイリオ" panose="020B0604030504040204" pitchFamily="50" charset="-128"/>
                <a:ea typeface="メイリオ" panose="020B0604030504040204" pitchFamily="50" charset="-128"/>
              </a:rPr>
              <a:t>　　　　文科省「情報</a:t>
            </a:r>
            <a:r>
              <a:rPr lang="en-US" altLang="ja-JP" sz="2400" dirty="0">
                <a:latin typeface="メイリオ" panose="020B0604030504040204" pitchFamily="50" charset="-128"/>
                <a:ea typeface="メイリオ" panose="020B0604030504040204" pitchFamily="50" charset="-128"/>
              </a:rPr>
              <a:t>Ⅰ</a:t>
            </a:r>
            <a:r>
              <a:rPr lang="ja-JP" altLang="en-US" sz="2400" dirty="0">
                <a:latin typeface="メイリオ" panose="020B0604030504040204" pitchFamily="50" charset="-128"/>
                <a:ea typeface="メイリオ" panose="020B0604030504040204" pitchFamily="50" charset="-128"/>
              </a:rPr>
              <a:t>教員研修用教材」より抜粋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83217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541368F-70E8-78FA-2483-238C9071203E}"/>
              </a:ext>
            </a:extLst>
          </p:cNvPr>
          <p:cNvSpPr txBox="1"/>
          <p:nvPr/>
        </p:nvSpPr>
        <p:spPr>
          <a:xfrm>
            <a:off x="690465" y="494522"/>
            <a:ext cx="7981672"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この授業の道具１　～　テキストエディタ</a:t>
            </a:r>
          </a:p>
        </p:txBody>
      </p:sp>
      <p:sp>
        <p:nvSpPr>
          <p:cNvPr id="4" name="テキスト ボックス 3">
            <a:extLst>
              <a:ext uri="{FF2B5EF4-FFF2-40B4-BE49-F238E27FC236}">
                <a16:creationId xmlns:a16="http://schemas.microsoft.com/office/drawing/2014/main" id="{5B94764F-F673-BF0D-661C-FC97E5E0A130}"/>
              </a:ext>
            </a:extLst>
          </p:cNvPr>
          <p:cNvSpPr txBox="1"/>
          <p:nvPr/>
        </p:nvSpPr>
        <p:spPr>
          <a:xfrm>
            <a:off x="783382" y="1189007"/>
            <a:ext cx="10941893" cy="1200329"/>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職業プログラマが通常使うプログラミングの道具（他のプログラミング言語には</a:t>
            </a:r>
            <a:r>
              <a:rPr kumimoji="1" lang="en-US" altLang="ja-JP" sz="2400" dirty="0" err="1">
                <a:latin typeface="メイリオ" panose="020B0604030504040204" pitchFamily="50" charset="-128"/>
                <a:ea typeface="メイリオ" panose="020B0604030504040204" pitchFamily="50" charset="-128"/>
              </a:rPr>
              <a:t>Jupyter</a:t>
            </a:r>
            <a:r>
              <a:rPr kumimoji="1" lang="ja-JP" altLang="en-US" sz="2400" dirty="0">
                <a:latin typeface="メイリオ" panose="020B0604030504040204" pitchFamily="50" charset="-128"/>
                <a:ea typeface="メイリオ" panose="020B0604030504040204" pitchFamily="50" charset="-128"/>
              </a:rPr>
              <a:t>のようなものはない）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プログラム用の</a:t>
            </a:r>
            <a:r>
              <a:rPr kumimoji="1" lang="en-US" altLang="ja-JP" sz="2400" dirty="0">
                <a:latin typeface="メイリオ" panose="020B0604030504040204" pitchFamily="50" charset="-128"/>
                <a:ea typeface="メイリオ" panose="020B0604030504040204" pitchFamily="50" charset="-128"/>
              </a:rPr>
              <a:t>word</a:t>
            </a:r>
            <a:r>
              <a:rPr kumimoji="1" lang="ja-JP" altLang="en-US" sz="2400" dirty="0">
                <a:latin typeface="メイリオ" panose="020B0604030504040204" pitchFamily="50" charset="-128"/>
                <a:ea typeface="メイリオ" panose="020B0604030504040204" pitchFamily="50" charset="-128"/>
              </a:rPr>
              <a:t>のようなもの</a:t>
            </a:r>
          </a:p>
        </p:txBody>
      </p:sp>
      <p:graphicFrame>
        <p:nvGraphicFramePr>
          <p:cNvPr id="5" name="表 5">
            <a:extLst>
              <a:ext uri="{FF2B5EF4-FFF2-40B4-BE49-F238E27FC236}">
                <a16:creationId xmlns:a16="http://schemas.microsoft.com/office/drawing/2014/main" id="{527F9981-B129-CA81-730C-3B98230B2EC1}"/>
              </a:ext>
            </a:extLst>
          </p:cNvPr>
          <p:cNvGraphicFramePr>
            <a:graphicFrameLocks noGrp="1"/>
          </p:cNvGraphicFramePr>
          <p:nvPr>
            <p:extLst>
              <p:ext uri="{D42A27DB-BD31-4B8C-83A1-F6EECF244321}">
                <p14:modId xmlns:p14="http://schemas.microsoft.com/office/powerpoint/2010/main" val="78474377"/>
              </p:ext>
            </p:extLst>
          </p:nvPr>
        </p:nvGraphicFramePr>
        <p:xfrm>
          <a:off x="1248228" y="2520709"/>
          <a:ext cx="10153779" cy="2194560"/>
        </p:xfrm>
        <a:graphic>
          <a:graphicData uri="http://schemas.openxmlformats.org/drawingml/2006/table">
            <a:tbl>
              <a:tblPr firstRow="1" bandRow="1">
                <a:tableStyleId>{5940675A-B579-460E-94D1-54222C63F5DA}</a:tableStyleId>
              </a:tblPr>
              <a:tblGrid>
                <a:gridCol w="3384593">
                  <a:extLst>
                    <a:ext uri="{9D8B030D-6E8A-4147-A177-3AD203B41FA5}">
                      <a16:colId xmlns:a16="http://schemas.microsoft.com/office/drawing/2014/main" val="3700039699"/>
                    </a:ext>
                  </a:extLst>
                </a:gridCol>
                <a:gridCol w="3384593">
                  <a:extLst>
                    <a:ext uri="{9D8B030D-6E8A-4147-A177-3AD203B41FA5}">
                      <a16:colId xmlns:a16="http://schemas.microsoft.com/office/drawing/2014/main" val="3648953777"/>
                    </a:ext>
                  </a:extLst>
                </a:gridCol>
                <a:gridCol w="3384593">
                  <a:extLst>
                    <a:ext uri="{9D8B030D-6E8A-4147-A177-3AD203B41FA5}">
                      <a16:colId xmlns:a16="http://schemas.microsoft.com/office/drawing/2014/main" val="237072146"/>
                    </a:ext>
                  </a:extLst>
                </a:gridCol>
              </a:tblGrid>
              <a:tr h="370840">
                <a:tc>
                  <a:txBody>
                    <a:bodyPr/>
                    <a:lstStyle/>
                    <a:p>
                      <a:endParaRPr kumimoji="1" lang="ja-JP" altLang="en-US" sz="2000">
                        <a:latin typeface="メイリオ" panose="020B0604030504040204" pitchFamily="50" charset="-128"/>
                        <a:ea typeface="メイリオ" panose="020B0604030504040204" pitchFamily="50" charset="-128"/>
                      </a:endParaRPr>
                    </a:p>
                  </a:txBody>
                  <a:tcPr/>
                </a:tc>
                <a:tc>
                  <a:txBody>
                    <a:bodyPr/>
                    <a:lstStyle/>
                    <a:p>
                      <a:r>
                        <a:rPr kumimoji="1" lang="ja-JP" altLang="en-US" sz="2000" dirty="0">
                          <a:latin typeface="メイリオ" panose="020B0604030504040204" pitchFamily="50" charset="-128"/>
                          <a:ea typeface="メイリオ" panose="020B0604030504040204" pitchFamily="50" charset="-128"/>
                        </a:rPr>
                        <a:t>テキストエディタ</a:t>
                      </a:r>
                    </a:p>
                  </a:txBody>
                  <a:tcPr/>
                </a:tc>
                <a:tc>
                  <a:txBody>
                    <a:bodyPr/>
                    <a:lstStyle/>
                    <a:p>
                      <a:r>
                        <a:rPr kumimoji="1" lang="en-US" altLang="ja-JP" sz="2000" dirty="0" err="1">
                          <a:latin typeface="メイリオ" panose="020B0604030504040204" pitchFamily="50" charset="-128"/>
                          <a:ea typeface="メイリオ" panose="020B0604030504040204" pitchFamily="50" charset="-128"/>
                        </a:rPr>
                        <a:t>Jupyter</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32905304"/>
                  </a:ext>
                </a:extLst>
              </a:tr>
              <a:tr h="370840">
                <a:tc>
                  <a:txBody>
                    <a:bodyPr/>
                    <a:lstStyle/>
                    <a:p>
                      <a:r>
                        <a:rPr kumimoji="1" lang="ja-JP" altLang="en-US" sz="2000" dirty="0">
                          <a:latin typeface="メイリオ" panose="020B0604030504040204" pitchFamily="50" charset="-128"/>
                          <a:ea typeface="メイリオ" panose="020B0604030504040204" pitchFamily="50" charset="-128"/>
                        </a:rPr>
                        <a:t>長いコーディング</a:t>
                      </a:r>
                    </a:p>
                  </a:txBody>
                  <a:tcPr/>
                </a:tc>
                <a:tc>
                  <a:txBody>
                    <a:bodyPr/>
                    <a:lstStyle/>
                    <a:p>
                      <a:r>
                        <a:rPr kumimoji="1" lang="ja-JP" altLang="en-US" sz="2000" dirty="0">
                          <a:latin typeface="メイリオ" panose="020B0604030504040204" pitchFamily="50" charset="-128"/>
                          <a:ea typeface="メイリオ" panose="020B0604030504040204" pitchFamily="50" charset="-128"/>
                        </a:rPr>
                        <a:t>◎（変数・オブジェクトの整合性がわかる。変数・メソッド候補を自動表示）</a:t>
                      </a:r>
                    </a:p>
                  </a:txBody>
                  <a:tcPr/>
                </a:tc>
                <a:tc>
                  <a:txBody>
                    <a:bodyPr/>
                    <a:lstStyle/>
                    <a:p>
                      <a:r>
                        <a:rPr kumimoji="1" lang="ja-JP" altLang="en-US" sz="2000" dirty="0">
                          <a:latin typeface="メイリオ" panose="020B0604030504040204" pitchFamily="50" charset="-128"/>
                          <a:ea typeface="メイリオ" panose="020B0604030504040204" pitchFamily="50" charset="-128"/>
                        </a:rPr>
                        <a:t>△</a:t>
                      </a:r>
                    </a:p>
                  </a:txBody>
                  <a:tcPr/>
                </a:tc>
                <a:extLst>
                  <a:ext uri="{0D108BD9-81ED-4DB2-BD59-A6C34878D82A}">
                    <a16:rowId xmlns:a16="http://schemas.microsoft.com/office/drawing/2014/main" val="1034993902"/>
                  </a:ext>
                </a:extLst>
              </a:tr>
              <a:tr h="370840">
                <a:tc>
                  <a:txBody>
                    <a:bodyPr/>
                    <a:lstStyle/>
                    <a:p>
                      <a:r>
                        <a:rPr kumimoji="1" lang="ja-JP" altLang="en-US" sz="2000" dirty="0">
                          <a:latin typeface="メイリオ" panose="020B0604030504040204" pitchFamily="50" charset="-128"/>
                          <a:ea typeface="メイリオ" panose="020B0604030504040204" pitchFamily="50" charset="-128"/>
                        </a:rPr>
                        <a:t>表示</a:t>
                      </a:r>
                    </a:p>
                  </a:txBody>
                  <a:tcPr/>
                </a:tc>
                <a:tc>
                  <a:txBody>
                    <a:bodyPr/>
                    <a:lstStyle/>
                    <a:p>
                      <a:r>
                        <a:rPr kumimoji="1" lang="ja-JP" altLang="en-US" sz="2000" dirty="0">
                          <a:latin typeface="メイリオ" panose="020B0604030504040204" pitchFamily="50" charset="-128"/>
                          <a:ea typeface="メイリオ" panose="020B0604030504040204" pitchFamily="50" charset="-128"/>
                        </a:rPr>
                        <a:t>スクロールが自動的</a:t>
                      </a:r>
                    </a:p>
                  </a:txBody>
                  <a:tcPr/>
                </a:tc>
                <a:tc>
                  <a:txBody>
                    <a:bodyPr/>
                    <a:lstStyle/>
                    <a:p>
                      <a:r>
                        <a:rPr kumimoji="1" lang="ja-JP" altLang="en-US" sz="2000" dirty="0">
                          <a:latin typeface="メイリオ" panose="020B0604030504040204" pitchFamily="50" charset="-128"/>
                          <a:ea typeface="メイリオ" panose="020B0604030504040204" pitchFamily="50" charset="-128"/>
                        </a:rPr>
                        <a:t>自動スクロールはしない</a:t>
                      </a:r>
                    </a:p>
                  </a:txBody>
                  <a:tcPr/>
                </a:tc>
                <a:extLst>
                  <a:ext uri="{0D108BD9-81ED-4DB2-BD59-A6C34878D82A}">
                    <a16:rowId xmlns:a16="http://schemas.microsoft.com/office/drawing/2014/main" val="68500536"/>
                  </a:ext>
                </a:extLst>
              </a:tr>
              <a:tr h="370840">
                <a:tc>
                  <a:txBody>
                    <a:bodyPr/>
                    <a:lstStyle/>
                    <a:p>
                      <a:r>
                        <a:rPr kumimoji="1" lang="ja-JP" altLang="en-US" sz="2000" dirty="0">
                          <a:latin typeface="メイリオ" panose="020B0604030504040204" pitchFamily="50" charset="-128"/>
                          <a:ea typeface="メイリオ" panose="020B0604030504040204" pitchFamily="50" charset="-128"/>
                        </a:rPr>
                        <a:t>手軽さ</a:t>
                      </a:r>
                    </a:p>
                  </a:txBody>
                  <a:tcPr/>
                </a:tc>
                <a:tc>
                  <a:txBody>
                    <a:bodyPr/>
                    <a:lstStyle/>
                    <a:p>
                      <a:r>
                        <a:rPr kumimoji="1" lang="ja-JP" altLang="en-US" sz="2000">
                          <a:latin typeface="メイリオ" panose="020B0604030504040204" pitchFamily="50" charset="-128"/>
                          <a:ea typeface="メイリオ" panose="020B0604030504040204" pitchFamily="50" charset="-128"/>
                        </a:rPr>
                        <a:t>△（実行手順が面倒）</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2000" dirty="0">
                          <a:latin typeface="メイリオ" panose="020B0604030504040204" pitchFamily="50" charset="-128"/>
                          <a:ea typeface="メイリオ" panose="020B0604030504040204" pitchFamily="50" charset="-128"/>
                        </a:rPr>
                        <a:t>〇</a:t>
                      </a:r>
                    </a:p>
                  </a:txBody>
                  <a:tcPr/>
                </a:tc>
                <a:extLst>
                  <a:ext uri="{0D108BD9-81ED-4DB2-BD59-A6C34878D82A}">
                    <a16:rowId xmlns:a16="http://schemas.microsoft.com/office/drawing/2014/main" val="1896246841"/>
                  </a:ext>
                </a:extLst>
              </a:tr>
            </a:tbl>
          </a:graphicData>
        </a:graphic>
      </p:graphicFrame>
      <p:sp>
        <p:nvSpPr>
          <p:cNvPr id="6" name="テキスト ボックス 5">
            <a:extLst>
              <a:ext uri="{FF2B5EF4-FFF2-40B4-BE49-F238E27FC236}">
                <a16:creationId xmlns:a16="http://schemas.microsoft.com/office/drawing/2014/main" id="{6A750F1D-3A02-136B-E13D-A0828323B76C}"/>
              </a:ext>
            </a:extLst>
          </p:cNvPr>
          <p:cNvSpPr txBox="1"/>
          <p:nvPr/>
        </p:nvSpPr>
        <p:spPr>
          <a:xfrm>
            <a:off x="1248229" y="5752396"/>
            <a:ext cx="3461332"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tabelog_crawler.py</a:t>
            </a:r>
          </a:p>
          <a:p>
            <a:pPr algn="l"/>
            <a:r>
              <a:rPr kumimoji="1" lang="en-US" altLang="ja-JP" sz="2400" dirty="0" err="1">
                <a:latin typeface="メイリオ" panose="020B0604030504040204" pitchFamily="50" charset="-128"/>
                <a:ea typeface="メイリオ" panose="020B0604030504040204" pitchFamily="50" charset="-128"/>
              </a:rPr>
              <a:t>tabelog_crawler.ipynb</a:t>
            </a:r>
            <a:endParaRPr kumimoji="1" lang="ja-JP" altLang="en-US" sz="24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380037E1-8A59-2312-8DCA-1402C112C510}"/>
              </a:ext>
            </a:extLst>
          </p:cNvPr>
          <p:cNvSpPr txBox="1"/>
          <p:nvPr/>
        </p:nvSpPr>
        <p:spPr>
          <a:xfrm>
            <a:off x="1248229" y="5151442"/>
            <a:ext cx="748557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全く同じ</a:t>
            </a:r>
            <a:r>
              <a:rPr kumimoji="1" lang="en-US" altLang="ja-JP" sz="2400" dirty="0">
                <a:latin typeface="メイリオ" panose="020B0604030504040204" pitchFamily="50" charset="-128"/>
                <a:ea typeface="メイリオ" panose="020B0604030504040204" pitchFamily="50" charset="-128"/>
              </a:rPr>
              <a:t>Crawler</a:t>
            </a:r>
            <a:r>
              <a:rPr kumimoji="1" lang="ja-JP" altLang="en-US" sz="2400" dirty="0">
                <a:latin typeface="メイリオ" panose="020B0604030504040204" pitchFamily="50" charset="-128"/>
                <a:ea typeface="メイリオ" panose="020B0604030504040204" pitchFamily="50" charset="-128"/>
              </a:rPr>
              <a:t>プログラムを動かして比較すると。</a:t>
            </a:r>
          </a:p>
        </p:txBody>
      </p:sp>
      <p:sp>
        <p:nvSpPr>
          <p:cNvPr id="9" name="テキスト ボックス 8">
            <a:extLst>
              <a:ext uri="{FF2B5EF4-FFF2-40B4-BE49-F238E27FC236}">
                <a16:creationId xmlns:a16="http://schemas.microsoft.com/office/drawing/2014/main" id="{FDB7D040-21D3-FCF2-FA25-8ABB374A4996}"/>
              </a:ext>
            </a:extLst>
          </p:cNvPr>
          <p:cNvSpPr txBox="1"/>
          <p:nvPr/>
        </p:nvSpPr>
        <p:spPr>
          <a:xfrm>
            <a:off x="5664525" y="5752395"/>
            <a:ext cx="2339102"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拡張子が違う</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実行方法が違う</a:t>
            </a:r>
          </a:p>
        </p:txBody>
      </p:sp>
      <p:sp>
        <p:nvSpPr>
          <p:cNvPr id="10" name="矢印: 右 9">
            <a:extLst>
              <a:ext uri="{FF2B5EF4-FFF2-40B4-BE49-F238E27FC236}">
                <a16:creationId xmlns:a16="http://schemas.microsoft.com/office/drawing/2014/main" id="{88C423E8-678C-000E-3C5E-E44251697383}"/>
              </a:ext>
            </a:extLst>
          </p:cNvPr>
          <p:cNvSpPr/>
          <p:nvPr/>
        </p:nvSpPr>
        <p:spPr>
          <a:xfrm>
            <a:off x="4770599" y="5752395"/>
            <a:ext cx="612471" cy="704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1830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5BB297C-AEC4-71AF-D3A6-3EEE1C0FB08A}"/>
              </a:ext>
            </a:extLst>
          </p:cNvPr>
          <p:cNvSpPr txBox="1"/>
          <p:nvPr/>
        </p:nvSpPr>
        <p:spPr>
          <a:xfrm>
            <a:off x="802433" y="438539"/>
            <a:ext cx="418576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授業のマテリアルの取得方法</a:t>
            </a:r>
          </a:p>
        </p:txBody>
      </p:sp>
      <p:sp>
        <p:nvSpPr>
          <p:cNvPr id="4" name="テキスト ボックス 3">
            <a:extLst>
              <a:ext uri="{FF2B5EF4-FFF2-40B4-BE49-F238E27FC236}">
                <a16:creationId xmlns:a16="http://schemas.microsoft.com/office/drawing/2014/main" id="{C225DA1A-25AC-0E79-2E0A-01DEEE7DEEF1}"/>
              </a:ext>
            </a:extLst>
          </p:cNvPr>
          <p:cNvSpPr txBox="1"/>
          <p:nvPr/>
        </p:nvSpPr>
        <p:spPr>
          <a:xfrm>
            <a:off x="961053" y="2239347"/>
            <a:ext cx="3740126"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Git hub</a:t>
            </a:r>
            <a:r>
              <a:rPr kumimoji="1" lang="ja-JP" altLang="en-US" sz="2400" dirty="0">
                <a:latin typeface="メイリオ" panose="020B0604030504040204" pitchFamily="50" charset="-128"/>
                <a:ea typeface="メイリオ" panose="020B0604030504040204" pitchFamily="50" charset="-128"/>
              </a:rPr>
              <a:t>から取得する方法</a:t>
            </a:r>
          </a:p>
        </p:txBody>
      </p:sp>
    </p:spTree>
    <p:extLst>
      <p:ext uri="{BB962C8B-B14F-4D97-AF65-F5344CB8AC3E}">
        <p14:creationId xmlns:p14="http://schemas.microsoft.com/office/powerpoint/2010/main" val="3862639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17A9DAD-0D38-9FA5-C5AF-384F404765F1}"/>
              </a:ext>
            </a:extLst>
          </p:cNvPr>
          <p:cNvSpPr txBox="1"/>
          <p:nvPr/>
        </p:nvSpPr>
        <p:spPr>
          <a:xfrm>
            <a:off x="1206680" y="2624048"/>
            <a:ext cx="9778639" cy="2492990"/>
          </a:xfrm>
          <a:prstGeom prst="rect">
            <a:avLst/>
          </a:prstGeom>
          <a:noFill/>
        </p:spPr>
        <p:txBody>
          <a:bodyPr wrap="none" rtlCol="0">
            <a:spAutoFit/>
          </a:bodyPr>
          <a:lstStyle/>
          <a:p>
            <a:pPr algn="l"/>
            <a:r>
              <a:rPr kumimoji="1" lang="ja-JP" altLang="en-US" sz="3600" dirty="0">
                <a:latin typeface="メイリオ" panose="020B0604030504040204" pitchFamily="50" charset="-128"/>
                <a:ea typeface="メイリオ" panose="020B0604030504040204" pitchFamily="50" charset="-128"/>
              </a:rPr>
              <a:t>ところで、</a:t>
            </a:r>
            <a:r>
              <a:rPr kumimoji="1" lang="en-US" altLang="ja-JP" sz="3600" dirty="0">
                <a:latin typeface="メイリオ" panose="020B0604030504040204" pitchFamily="50" charset="-128"/>
                <a:ea typeface="メイリオ" panose="020B0604030504040204" pitchFamily="50" charset="-128"/>
              </a:rPr>
              <a:t>Anaconda</a:t>
            </a:r>
            <a:r>
              <a:rPr kumimoji="1" lang="ja-JP" altLang="en-US" sz="3600" dirty="0">
                <a:latin typeface="メイリオ" panose="020B0604030504040204" pitchFamily="50" charset="-128"/>
                <a:ea typeface="メイリオ" panose="020B0604030504040204" pitchFamily="50" charset="-128"/>
              </a:rPr>
              <a:t>は正常に動作しますか？</a:t>
            </a:r>
            <a:endParaRPr kumimoji="1" lang="en-US" altLang="ja-JP" sz="3600" dirty="0">
              <a:latin typeface="メイリオ" panose="020B0604030504040204" pitchFamily="50" charset="-128"/>
              <a:ea typeface="メイリオ" panose="020B0604030504040204" pitchFamily="50" charset="-128"/>
            </a:endParaRPr>
          </a:p>
          <a:p>
            <a:pPr algn="l"/>
            <a:endParaRPr kumimoji="1" lang="en-US" altLang="ja-JP" sz="3600" dirty="0">
              <a:latin typeface="メイリオ" panose="020B0604030504040204" pitchFamily="50" charset="-128"/>
              <a:ea typeface="メイリオ" panose="020B0604030504040204" pitchFamily="50" charset="-128"/>
            </a:endParaRPr>
          </a:p>
          <a:p>
            <a:pPr algn="l"/>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確認方法</a:t>
            </a:r>
            <a:endParaRPr kumimoji="1" lang="en-US" altLang="ja-JP" sz="2800" dirty="0">
              <a:latin typeface="メイリオ" panose="020B0604030504040204" pitchFamily="50" charset="-128"/>
              <a:ea typeface="メイリオ" panose="020B0604030504040204" pitchFamily="50" charset="-128"/>
            </a:endParaRPr>
          </a:p>
          <a:p>
            <a:pPr algn="l"/>
            <a:r>
              <a:rPr kumimoji="1" lang="ja-JP" altLang="en-US" sz="2800" dirty="0">
                <a:latin typeface="メイリオ" panose="020B0604030504040204" pitchFamily="50" charset="-128"/>
                <a:ea typeface="メイリオ" panose="020B0604030504040204" pitchFamily="50" charset="-128"/>
              </a:rPr>
              <a:t>　　１．</a:t>
            </a:r>
            <a:r>
              <a:rPr kumimoji="1" lang="en-US" altLang="ja-JP" sz="2800" dirty="0" err="1">
                <a:latin typeface="メイリオ" panose="020B0604030504040204" pitchFamily="50" charset="-128"/>
                <a:ea typeface="メイリオ" panose="020B0604030504040204" pitchFamily="50" charset="-128"/>
              </a:rPr>
              <a:t>Jupyter</a:t>
            </a:r>
            <a:r>
              <a:rPr kumimoji="1" lang="ja-JP" altLang="en-US" sz="2800" dirty="0">
                <a:latin typeface="メイリオ" panose="020B0604030504040204" pitchFamily="50" charset="-128"/>
                <a:ea typeface="メイリオ" panose="020B0604030504040204" pitchFamily="50" charset="-128"/>
              </a:rPr>
              <a:t>が起動できるか</a:t>
            </a:r>
            <a:endParaRPr kumimoji="1" lang="en-US" altLang="ja-JP" sz="2800" dirty="0">
              <a:latin typeface="メイリオ" panose="020B0604030504040204" pitchFamily="50" charset="-128"/>
              <a:ea typeface="メイリオ" panose="020B0604030504040204" pitchFamily="50" charset="-128"/>
            </a:endParaRPr>
          </a:p>
          <a:p>
            <a:pPr algn="l"/>
            <a:r>
              <a:rPr kumimoji="1" lang="ja-JP" altLang="en-US" sz="2800" dirty="0">
                <a:latin typeface="メイリオ" panose="020B0604030504040204" pitchFamily="50" charset="-128"/>
                <a:ea typeface="メイリオ" panose="020B0604030504040204" pitchFamily="50" charset="-128"/>
              </a:rPr>
              <a:t>　　２．</a:t>
            </a:r>
            <a:r>
              <a:rPr kumimoji="1" lang="en-US" altLang="ja-JP" sz="2800" dirty="0">
                <a:latin typeface="メイリオ" panose="020B0604030504040204" pitchFamily="50" charset="-128"/>
                <a:ea typeface="メイリオ" panose="020B0604030504040204" pitchFamily="50" charset="-128"/>
              </a:rPr>
              <a:t>Anaconda </a:t>
            </a:r>
            <a:r>
              <a:rPr kumimoji="1" lang="ja-JP" altLang="en-US" sz="2800" dirty="0">
                <a:latin typeface="メイリオ" panose="020B0604030504040204" pitchFamily="50" charset="-128"/>
                <a:ea typeface="メイリオ" panose="020B0604030504040204" pitchFamily="50" charset="-128"/>
              </a:rPr>
              <a:t>コマンドラインで</a:t>
            </a:r>
            <a:r>
              <a:rPr kumimoji="1" lang="en-US" altLang="ja-JP" sz="2800" dirty="0">
                <a:latin typeface="メイリオ" panose="020B0604030504040204" pitchFamily="50" charset="-128"/>
                <a:ea typeface="メイリオ" panose="020B0604030504040204" pitchFamily="50" charset="-128"/>
              </a:rPr>
              <a:t>python</a:t>
            </a:r>
            <a:r>
              <a:rPr kumimoji="1" lang="ja-JP" altLang="en-US" sz="2800" dirty="0">
                <a:latin typeface="メイリオ" panose="020B0604030504040204" pitchFamily="50" charset="-128"/>
                <a:ea typeface="メイリオ" panose="020B0604030504040204" pitchFamily="50" charset="-128"/>
              </a:rPr>
              <a:t>と入力</a:t>
            </a:r>
          </a:p>
        </p:txBody>
      </p:sp>
    </p:spTree>
    <p:extLst>
      <p:ext uri="{BB962C8B-B14F-4D97-AF65-F5344CB8AC3E}">
        <p14:creationId xmlns:p14="http://schemas.microsoft.com/office/powerpoint/2010/main" val="11194800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EF892AE-0E57-48DD-8725-890E6F989D41}"/>
              </a:ext>
            </a:extLst>
          </p:cNvPr>
          <p:cNvSpPr txBox="1"/>
          <p:nvPr/>
        </p:nvSpPr>
        <p:spPr>
          <a:xfrm>
            <a:off x="-302394" y="300551"/>
            <a:ext cx="3157979" cy="584775"/>
          </a:xfrm>
          <a:prstGeom prst="rect">
            <a:avLst/>
          </a:prstGeom>
          <a:noFill/>
        </p:spPr>
        <p:txBody>
          <a:bodyPr wrap="square" rtlCol="0">
            <a:spAutoFit/>
          </a:bodyPr>
          <a:lstStyle/>
          <a:p>
            <a:pPr algn="ctr"/>
            <a:r>
              <a:rPr kumimoji="1" lang="ja-JP" altLang="en-US" sz="3200" b="1" dirty="0">
                <a:latin typeface="メイリオ" panose="020B0604030504040204" pitchFamily="50" charset="-128"/>
                <a:ea typeface="メイリオ" panose="020B0604030504040204" pitchFamily="50" charset="-128"/>
              </a:rPr>
              <a:t>評　価</a:t>
            </a:r>
          </a:p>
        </p:txBody>
      </p:sp>
      <p:sp>
        <p:nvSpPr>
          <p:cNvPr id="3" name="テキスト ボックス 2">
            <a:extLst>
              <a:ext uri="{FF2B5EF4-FFF2-40B4-BE49-F238E27FC236}">
                <a16:creationId xmlns:a16="http://schemas.microsoft.com/office/drawing/2014/main" id="{1AA976AA-B204-4F2A-B0FF-948A779F12D6}"/>
              </a:ext>
            </a:extLst>
          </p:cNvPr>
          <p:cNvSpPr txBox="1"/>
          <p:nvPr/>
        </p:nvSpPr>
        <p:spPr>
          <a:xfrm>
            <a:off x="1938780" y="1164124"/>
            <a:ext cx="7550871" cy="1938992"/>
          </a:xfrm>
          <a:prstGeom prst="rect">
            <a:avLst/>
          </a:prstGeom>
          <a:noFill/>
        </p:spPr>
        <p:txBody>
          <a:bodyPr wrap="square" rtlCol="0">
            <a:spAutoFit/>
          </a:bodyPr>
          <a:lstStyle/>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期末テストで評価します</a:t>
            </a:r>
            <a:endParaRPr kumimoji="1" lang="en-US" altLang="ja-JP" sz="2400" dirty="0">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出題は、授業のマテリアルから</a:t>
            </a:r>
            <a:endParaRPr kumimoji="1" lang="en-US" altLang="ja-JP" sz="2400" dirty="0">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プログラムをゼロから書くような難問は出ません。</a:t>
            </a:r>
            <a:endParaRPr kumimoji="1" lang="en-US" altLang="ja-JP" sz="2400" dirty="0">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l"/>
            </a:pPr>
            <a:r>
              <a:rPr kumimoji="1" lang="ja-JP" altLang="en-US" sz="2400" dirty="0">
                <a:latin typeface="メイリオ" panose="020B0604030504040204" pitchFamily="50" charset="-128"/>
                <a:ea typeface="メイリオ" panose="020B0604030504040204" pitchFamily="50" charset="-128"/>
              </a:rPr>
              <a:t>救済策～考え中</a:t>
            </a:r>
            <a:endParaRPr kumimoji="1" lang="en-US" altLang="ja-JP" sz="2400" dirty="0">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l"/>
            </a:pPr>
            <a:endParaRPr kumimoji="1" lang="ja-JP" altLang="en-US" sz="24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67F840FE-EE84-4092-A2DE-DF3E1AE2026D}"/>
              </a:ext>
            </a:extLst>
          </p:cNvPr>
          <p:cNvSpPr txBox="1"/>
          <p:nvPr/>
        </p:nvSpPr>
        <p:spPr>
          <a:xfrm>
            <a:off x="1938780" y="3241860"/>
            <a:ext cx="8286160" cy="3231654"/>
          </a:xfrm>
          <a:prstGeom prst="rect">
            <a:avLst/>
          </a:prstGeom>
          <a:noFill/>
        </p:spPr>
        <p:txBody>
          <a:bodyPr wrap="square" rtlCol="0">
            <a:spAutoFit/>
          </a:bodyPr>
          <a:lstStyle/>
          <a:p>
            <a:pPr algn="l"/>
            <a:r>
              <a:rPr kumimoji="1" lang="ja-JP" altLang="en-US" sz="2400" b="1" dirty="0">
                <a:latin typeface="メイリオ" panose="020B0604030504040204" pitchFamily="50" charset="-128"/>
                <a:ea typeface="メイリオ" panose="020B0604030504040204" pitchFamily="50" charset="-128"/>
              </a:rPr>
              <a:t>期末テスト設問の構成</a:t>
            </a:r>
            <a:endParaRPr kumimoji="1" lang="en-US" altLang="ja-JP" sz="2400" b="1" dirty="0">
              <a:latin typeface="メイリオ" panose="020B0604030504040204" pitchFamily="50" charset="-128"/>
              <a:ea typeface="メイリオ" panose="020B0604030504040204" pitchFamily="50" charset="-128"/>
            </a:endParaRPr>
          </a:p>
          <a:p>
            <a:pPr algn="l"/>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１．インターネットアーキテクチャに関する質問</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　　例：</a:t>
            </a:r>
            <a:r>
              <a:rPr kumimoji="1" lang="en-US" altLang="ja-JP" sz="2000" dirty="0">
                <a:latin typeface="メイリオ" panose="020B0604030504040204" pitchFamily="50" charset="-128"/>
                <a:ea typeface="メイリオ" panose="020B0604030504040204" pitchFamily="50" charset="-128"/>
              </a:rPr>
              <a:t>URL</a:t>
            </a:r>
            <a:r>
              <a:rPr kumimoji="1" lang="ja-JP" altLang="en-US" sz="2000" dirty="0">
                <a:latin typeface="メイリオ" panose="020B0604030504040204" pitchFamily="50" charset="-128"/>
                <a:ea typeface="メイリオ" panose="020B0604030504040204" pitchFamily="50" charset="-128"/>
              </a:rPr>
              <a:t>を構成する以下の要素を正しい順番に並べよ</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　　　　ドメイン、プロトコル、リソースパス、</a:t>
            </a:r>
            <a:r>
              <a:rPr kumimoji="1" lang="en-US" altLang="ja-JP" sz="2000" dirty="0">
                <a:latin typeface="メイリオ" panose="020B0604030504040204" pitchFamily="50" charset="-128"/>
                <a:ea typeface="メイリオ" panose="020B0604030504040204" pitchFamily="50" charset="-128"/>
              </a:rPr>
              <a:t>get method</a:t>
            </a:r>
          </a:p>
          <a:p>
            <a:pPr algn="l"/>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２．プログラミングに関する質問</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pPr algn="l"/>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　</a:t>
            </a:r>
          </a:p>
        </p:txBody>
      </p:sp>
      <p:sp>
        <p:nvSpPr>
          <p:cNvPr id="5" name="テキスト ボックス 4">
            <a:extLst>
              <a:ext uri="{FF2B5EF4-FFF2-40B4-BE49-F238E27FC236}">
                <a16:creationId xmlns:a16="http://schemas.microsoft.com/office/drawing/2014/main" id="{09DB630D-D3C1-89B6-F167-53A5206848A6}"/>
              </a:ext>
            </a:extLst>
          </p:cNvPr>
          <p:cNvSpPr txBox="1"/>
          <p:nvPr/>
        </p:nvSpPr>
        <p:spPr>
          <a:xfrm>
            <a:off x="905069" y="5822302"/>
            <a:ext cx="8929396"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履修される方は　</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hlinkClick r:id="rId2"/>
              </a:rPr>
              <a:t>uehara@ris.ac.jp</a:t>
            </a:r>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に学籍番号と氏名を送ってください。</a:t>
            </a:r>
          </a:p>
        </p:txBody>
      </p:sp>
    </p:spTree>
    <p:extLst>
      <p:ext uri="{BB962C8B-B14F-4D97-AF65-F5344CB8AC3E}">
        <p14:creationId xmlns:p14="http://schemas.microsoft.com/office/powerpoint/2010/main" val="316644921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3890B6E-9E82-51F8-F0E6-5AC8A7E772C8}"/>
              </a:ext>
            </a:extLst>
          </p:cNvPr>
          <p:cNvSpPr txBox="1"/>
          <p:nvPr/>
        </p:nvSpPr>
        <p:spPr>
          <a:xfrm>
            <a:off x="2872831" y="2782669"/>
            <a:ext cx="6040436" cy="646331"/>
          </a:xfrm>
          <a:prstGeom prst="rect">
            <a:avLst/>
          </a:prstGeom>
          <a:noFill/>
        </p:spPr>
        <p:txBody>
          <a:bodyPr wrap="none" rtlCol="0">
            <a:spAutoFit/>
          </a:bodyPr>
          <a:lstStyle/>
          <a:p>
            <a:pPr algn="l"/>
            <a:r>
              <a:rPr kumimoji="1" lang="en-US" altLang="ja-JP" sz="3600" dirty="0">
                <a:latin typeface="メイリオ" panose="020B0604030504040204" pitchFamily="50" charset="-128"/>
                <a:ea typeface="メイリオ" panose="020B0604030504040204" pitchFamily="50" charset="-128"/>
              </a:rPr>
              <a:t>anaconda</a:t>
            </a:r>
            <a:r>
              <a:rPr kumimoji="1" lang="ja-JP" altLang="en-US" sz="3600" dirty="0">
                <a:latin typeface="メイリオ" panose="020B0604030504040204" pitchFamily="50" charset="-128"/>
                <a:ea typeface="メイリオ" panose="020B0604030504040204" pitchFamily="50" charset="-128"/>
              </a:rPr>
              <a:t>の再インストール</a:t>
            </a:r>
          </a:p>
        </p:txBody>
      </p:sp>
      <p:sp>
        <p:nvSpPr>
          <p:cNvPr id="3" name="テキスト ボックス 2">
            <a:extLst>
              <a:ext uri="{FF2B5EF4-FFF2-40B4-BE49-F238E27FC236}">
                <a16:creationId xmlns:a16="http://schemas.microsoft.com/office/drawing/2014/main" id="{B3CE67FA-4EEE-57EA-93C5-574C2F409CEA}"/>
              </a:ext>
            </a:extLst>
          </p:cNvPr>
          <p:cNvSpPr txBox="1"/>
          <p:nvPr/>
        </p:nvSpPr>
        <p:spPr>
          <a:xfrm>
            <a:off x="2481943" y="3909527"/>
            <a:ext cx="6955750"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テキストエディタでのプログラミング環境の整備</a:t>
            </a:r>
          </a:p>
        </p:txBody>
      </p:sp>
    </p:spTree>
    <p:extLst>
      <p:ext uri="{BB962C8B-B14F-4D97-AF65-F5344CB8AC3E}">
        <p14:creationId xmlns:p14="http://schemas.microsoft.com/office/powerpoint/2010/main" val="71050246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F5D20F8-CE28-79D8-1BB7-A9134C086363}"/>
              </a:ext>
            </a:extLst>
          </p:cNvPr>
          <p:cNvSpPr txBox="1"/>
          <p:nvPr/>
        </p:nvSpPr>
        <p:spPr>
          <a:xfrm>
            <a:off x="251927" y="429208"/>
            <a:ext cx="10677090"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コマンドラインからの</a:t>
            </a:r>
            <a:r>
              <a:rPr kumimoji="1" lang="en-US" altLang="ja-JP" sz="3200" dirty="0">
                <a:latin typeface="メイリオ" panose="020B0604030504040204" pitchFamily="50" charset="-128"/>
                <a:ea typeface="メイリオ" panose="020B0604030504040204" pitchFamily="50" charset="-128"/>
              </a:rPr>
              <a:t>python</a:t>
            </a:r>
            <a:r>
              <a:rPr kumimoji="1" lang="ja-JP" altLang="en-US" sz="3200" dirty="0">
                <a:latin typeface="メイリオ" panose="020B0604030504040204" pitchFamily="50" charset="-128"/>
                <a:ea typeface="メイリオ" panose="020B0604030504040204" pitchFamily="50" charset="-128"/>
              </a:rPr>
              <a:t>には</a:t>
            </a:r>
            <a:r>
              <a:rPr kumimoji="1" lang="en-US" altLang="ja-JP" sz="3200" dirty="0">
                <a:latin typeface="メイリオ" panose="020B0604030504040204" pitchFamily="50" charset="-128"/>
                <a:ea typeface="メイリオ" panose="020B0604030504040204" pitchFamily="50" charset="-128"/>
              </a:rPr>
              <a:t>path</a:t>
            </a:r>
            <a:r>
              <a:rPr kumimoji="1" lang="ja-JP" altLang="en-US" sz="3200" dirty="0">
                <a:latin typeface="メイリオ" panose="020B0604030504040204" pitchFamily="50" charset="-128"/>
                <a:ea typeface="メイリオ" panose="020B0604030504040204" pitchFamily="50" charset="-128"/>
              </a:rPr>
              <a:t>を通す必要がある</a:t>
            </a:r>
          </a:p>
        </p:txBody>
      </p:sp>
      <p:sp>
        <p:nvSpPr>
          <p:cNvPr id="3" name="テキスト ボックス 2">
            <a:extLst>
              <a:ext uri="{FF2B5EF4-FFF2-40B4-BE49-F238E27FC236}">
                <a16:creationId xmlns:a16="http://schemas.microsoft.com/office/drawing/2014/main" id="{D112E731-9D51-07D3-7075-2B3320156C1C}"/>
              </a:ext>
            </a:extLst>
          </p:cNvPr>
          <p:cNvSpPr txBox="1"/>
          <p:nvPr/>
        </p:nvSpPr>
        <p:spPr>
          <a:xfrm>
            <a:off x="326572" y="1156996"/>
            <a:ext cx="11203708" cy="1200329"/>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CUI</a:t>
            </a:r>
            <a:r>
              <a:rPr kumimoji="1" lang="ja-JP" altLang="en-US" sz="2400" dirty="0">
                <a:latin typeface="メイリオ" panose="020B0604030504040204" pitchFamily="50" charset="-128"/>
                <a:ea typeface="メイリオ" panose="020B0604030504040204" pitchFamily="50" charset="-128"/>
              </a:rPr>
              <a:t>ベースでプログラムを動かすには、そのプログラムがどこにあるのかを予め</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コンピュータに教えないと動かない</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Anaconda(python)</a:t>
            </a:r>
            <a:r>
              <a:rPr kumimoji="1" lang="ja-JP" altLang="en-US" sz="2400" dirty="0">
                <a:latin typeface="メイリオ" panose="020B0604030504040204" pitchFamily="50" charset="-128"/>
                <a:ea typeface="メイリオ" panose="020B0604030504040204" pitchFamily="50" charset="-128"/>
              </a:rPr>
              <a:t>のパスの登録は以下のようになるが。とても面倒。</a:t>
            </a:r>
          </a:p>
        </p:txBody>
      </p:sp>
    </p:spTree>
    <p:extLst>
      <p:ext uri="{BB962C8B-B14F-4D97-AF65-F5344CB8AC3E}">
        <p14:creationId xmlns:p14="http://schemas.microsoft.com/office/powerpoint/2010/main" val="174355205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455D3FF-CE51-C9DF-DD22-96E914C6E557}"/>
              </a:ext>
            </a:extLst>
          </p:cNvPr>
          <p:cNvSpPr txBox="1"/>
          <p:nvPr/>
        </p:nvSpPr>
        <p:spPr>
          <a:xfrm>
            <a:off x="431629" y="457200"/>
            <a:ext cx="11287620" cy="954107"/>
          </a:xfrm>
          <a:prstGeom prst="rect">
            <a:avLst/>
          </a:prstGeom>
          <a:noFill/>
        </p:spPr>
        <p:txBody>
          <a:bodyPr wrap="square" rtlCol="0">
            <a:spAutoFit/>
          </a:bodyPr>
          <a:lstStyle/>
          <a:p>
            <a:pPr algn="l"/>
            <a:r>
              <a:rPr kumimoji="1" lang="ja-JP" altLang="en-US" sz="2800" dirty="0">
                <a:latin typeface="メイリオ" panose="020B0604030504040204" pitchFamily="50" charset="-128"/>
                <a:ea typeface="メイリオ" panose="020B0604030504040204" pitchFamily="50" charset="-128"/>
              </a:rPr>
              <a:t>簡単な方法は、</a:t>
            </a:r>
            <a:r>
              <a:rPr kumimoji="1" lang="en-US" altLang="ja-JP" sz="2800" dirty="0">
                <a:latin typeface="メイリオ" panose="020B0604030504040204" pitchFamily="50" charset="-128"/>
                <a:ea typeface="メイリオ" panose="020B0604030504040204" pitchFamily="50" charset="-128"/>
              </a:rPr>
              <a:t>anaconda </a:t>
            </a:r>
            <a:r>
              <a:rPr kumimoji="1" lang="ja-JP" altLang="en-US" sz="2800" dirty="0">
                <a:latin typeface="メイリオ" panose="020B0604030504040204" pitchFamily="50" charset="-128"/>
                <a:ea typeface="メイリオ" panose="020B0604030504040204" pitchFamily="50" charset="-128"/>
              </a:rPr>
              <a:t>を再インストールする際に</a:t>
            </a:r>
            <a:r>
              <a:rPr kumimoji="1" lang="en-US" altLang="ja-JP" sz="2800" dirty="0">
                <a:latin typeface="メイリオ" panose="020B0604030504040204" pitchFamily="50" charset="-128"/>
                <a:ea typeface="メイリオ" panose="020B0604030504040204" pitchFamily="50" charset="-128"/>
              </a:rPr>
              <a:t>path</a:t>
            </a:r>
            <a:r>
              <a:rPr kumimoji="1" lang="ja-JP" altLang="en-US" sz="2800" dirty="0">
                <a:latin typeface="メイリオ" panose="020B0604030504040204" pitchFamily="50" charset="-128"/>
                <a:ea typeface="メイリオ" panose="020B0604030504040204" pitchFamily="50" charset="-128"/>
              </a:rPr>
              <a:t>を自動認識させること</a:t>
            </a:r>
          </a:p>
        </p:txBody>
      </p:sp>
      <p:sp>
        <p:nvSpPr>
          <p:cNvPr id="3" name="テキスト ボックス 2">
            <a:extLst>
              <a:ext uri="{FF2B5EF4-FFF2-40B4-BE49-F238E27FC236}">
                <a16:creationId xmlns:a16="http://schemas.microsoft.com/office/drawing/2014/main" id="{426869E4-A508-663D-0FB2-9CED58338CEE}"/>
              </a:ext>
            </a:extLst>
          </p:cNvPr>
          <p:cNvSpPr txBox="1"/>
          <p:nvPr/>
        </p:nvSpPr>
        <p:spPr>
          <a:xfrm>
            <a:off x="431629" y="1427583"/>
            <a:ext cx="267252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まずは、</a:t>
            </a:r>
            <a:r>
              <a:rPr kumimoji="1" lang="en-US" altLang="ja-JP" sz="2400" dirty="0">
                <a:latin typeface="メイリオ" panose="020B0604030504040204" pitchFamily="50" charset="-128"/>
                <a:ea typeface="メイリオ" panose="020B0604030504040204" pitchFamily="50" charset="-128"/>
              </a:rPr>
              <a:t>uninstall</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3066557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29F11FB-39B3-21A6-21CE-CDCCD000B1C6}"/>
              </a:ext>
            </a:extLst>
          </p:cNvPr>
          <p:cNvPicPr>
            <a:picLocks noChangeAspect="1"/>
          </p:cNvPicPr>
          <p:nvPr/>
        </p:nvPicPr>
        <p:blipFill>
          <a:blip r:embed="rId2"/>
          <a:stretch>
            <a:fillRect/>
          </a:stretch>
        </p:blipFill>
        <p:spPr>
          <a:xfrm>
            <a:off x="3470988" y="1249849"/>
            <a:ext cx="4971872" cy="5318902"/>
          </a:xfrm>
          <a:prstGeom prst="rect">
            <a:avLst/>
          </a:prstGeom>
        </p:spPr>
      </p:pic>
      <p:sp>
        <p:nvSpPr>
          <p:cNvPr id="4" name="テキスト ボックス 3">
            <a:extLst>
              <a:ext uri="{FF2B5EF4-FFF2-40B4-BE49-F238E27FC236}">
                <a16:creationId xmlns:a16="http://schemas.microsoft.com/office/drawing/2014/main" id="{6584A098-42AD-4437-B49F-0052615F50FC}"/>
              </a:ext>
            </a:extLst>
          </p:cNvPr>
          <p:cNvSpPr txBox="1"/>
          <p:nvPr/>
        </p:nvSpPr>
        <p:spPr>
          <a:xfrm>
            <a:off x="662473" y="653143"/>
            <a:ext cx="6896440" cy="461665"/>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WindowsApps</a:t>
            </a:r>
            <a:r>
              <a:rPr kumimoji="1" lang="ja-JP" altLang="en-US" sz="2400" dirty="0">
                <a:latin typeface="メイリオ" panose="020B0604030504040204" pitchFamily="50" charset="-128"/>
                <a:ea typeface="メイリオ" panose="020B0604030504040204" pitchFamily="50" charset="-128"/>
              </a:rPr>
              <a:t>のパスを下に下げる（不要かも）</a:t>
            </a:r>
          </a:p>
        </p:txBody>
      </p:sp>
    </p:spTree>
    <p:extLst>
      <p:ext uri="{BB962C8B-B14F-4D97-AF65-F5344CB8AC3E}">
        <p14:creationId xmlns:p14="http://schemas.microsoft.com/office/powerpoint/2010/main" val="105568713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ACCF9BE-1689-2E20-2B5A-D3EBBBEE571E}"/>
              </a:ext>
            </a:extLst>
          </p:cNvPr>
          <p:cNvSpPr txBox="1"/>
          <p:nvPr/>
        </p:nvSpPr>
        <p:spPr>
          <a:xfrm>
            <a:off x="354563" y="195943"/>
            <a:ext cx="208743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続いて</a:t>
            </a:r>
            <a:r>
              <a:rPr kumimoji="1" lang="en-US" altLang="ja-JP" sz="2400" dirty="0">
                <a:latin typeface="メイリオ" panose="020B0604030504040204" pitchFamily="50" charset="-128"/>
                <a:ea typeface="メイリオ" panose="020B0604030504040204" pitchFamily="50" charset="-128"/>
              </a:rPr>
              <a:t>install </a:t>
            </a:r>
            <a:endParaRPr kumimoji="1" lang="ja-JP" altLang="en-US" sz="24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C824CEC8-78CA-8101-F174-D306953D0658}"/>
              </a:ext>
            </a:extLst>
          </p:cNvPr>
          <p:cNvPicPr>
            <a:picLocks noChangeAspect="1"/>
          </p:cNvPicPr>
          <p:nvPr/>
        </p:nvPicPr>
        <p:blipFill>
          <a:blip r:embed="rId2"/>
          <a:stretch>
            <a:fillRect/>
          </a:stretch>
        </p:blipFill>
        <p:spPr>
          <a:xfrm>
            <a:off x="2608295" y="1259535"/>
            <a:ext cx="7124700" cy="5495925"/>
          </a:xfrm>
          <a:prstGeom prst="rect">
            <a:avLst/>
          </a:prstGeom>
        </p:spPr>
      </p:pic>
      <p:sp>
        <p:nvSpPr>
          <p:cNvPr id="5" name="テキスト ボックス 4">
            <a:extLst>
              <a:ext uri="{FF2B5EF4-FFF2-40B4-BE49-F238E27FC236}">
                <a16:creationId xmlns:a16="http://schemas.microsoft.com/office/drawing/2014/main" id="{1D00AEB7-6DA3-132A-D5B3-CC207726AA27}"/>
              </a:ext>
            </a:extLst>
          </p:cNvPr>
          <p:cNvSpPr txBox="1"/>
          <p:nvPr/>
        </p:nvSpPr>
        <p:spPr>
          <a:xfrm>
            <a:off x="2995127" y="816227"/>
            <a:ext cx="5726248"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Just me</a:t>
            </a:r>
            <a:r>
              <a:rPr kumimoji="1" lang="ja-JP" altLang="en-US" sz="2400" dirty="0">
                <a:latin typeface="メイリオ" panose="020B0604030504040204" pitchFamily="50" charset="-128"/>
                <a:ea typeface="メイリオ" panose="020B0604030504040204" pitchFamily="50" charset="-128"/>
              </a:rPr>
              <a:t>でないと</a:t>
            </a:r>
            <a:r>
              <a:rPr kumimoji="1" lang="en-US" altLang="ja-JP" sz="2400" dirty="0">
                <a:latin typeface="メイリオ" panose="020B0604030504040204" pitchFamily="50" charset="-128"/>
                <a:ea typeface="メイリオ" panose="020B0604030504040204" pitchFamily="50" charset="-128"/>
              </a:rPr>
              <a:t>path</a:t>
            </a:r>
            <a:r>
              <a:rPr kumimoji="1" lang="ja-JP" altLang="en-US" sz="2400" dirty="0">
                <a:latin typeface="メイリオ" panose="020B0604030504040204" pitchFamily="50" charset="-128"/>
                <a:ea typeface="メイリオ" panose="020B0604030504040204" pitchFamily="50" charset="-128"/>
              </a:rPr>
              <a:t>を自動で通せない</a:t>
            </a:r>
          </a:p>
        </p:txBody>
      </p:sp>
    </p:spTree>
    <p:extLst>
      <p:ext uri="{BB962C8B-B14F-4D97-AF65-F5344CB8AC3E}">
        <p14:creationId xmlns:p14="http://schemas.microsoft.com/office/powerpoint/2010/main" val="41108914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C93202C-8864-8BF7-BEB5-FDEA9AE81B74}"/>
              </a:ext>
            </a:extLst>
          </p:cNvPr>
          <p:cNvPicPr>
            <a:picLocks noChangeAspect="1"/>
          </p:cNvPicPr>
          <p:nvPr/>
        </p:nvPicPr>
        <p:blipFill>
          <a:blip r:embed="rId2"/>
          <a:stretch>
            <a:fillRect/>
          </a:stretch>
        </p:blipFill>
        <p:spPr>
          <a:xfrm>
            <a:off x="6313446" y="2210383"/>
            <a:ext cx="5624440" cy="4339707"/>
          </a:xfrm>
          <a:prstGeom prst="rect">
            <a:avLst/>
          </a:prstGeom>
        </p:spPr>
      </p:pic>
      <p:sp>
        <p:nvSpPr>
          <p:cNvPr id="4" name="テキスト ボックス 3">
            <a:extLst>
              <a:ext uri="{FF2B5EF4-FFF2-40B4-BE49-F238E27FC236}">
                <a16:creationId xmlns:a16="http://schemas.microsoft.com/office/drawing/2014/main" id="{C22B58DA-2477-42F9-B003-A2A2AC18AF06}"/>
              </a:ext>
            </a:extLst>
          </p:cNvPr>
          <p:cNvSpPr txBox="1"/>
          <p:nvPr/>
        </p:nvSpPr>
        <p:spPr>
          <a:xfrm>
            <a:off x="681135" y="466531"/>
            <a:ext cx="11264622"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ユーザーアカウントを日本語で登録していると正常にインストールできないので</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以下のように</a:t>
            </a:r>
            <a:r>
              <a:rPr kumimoji="1" lang="en-US" altLang="ja-JP" sz="2400" dirty="0">
                <a:latin typeface="メイリオ" panose="020B0604030504040204" pitchFamily="50" charset="-128"/>
                <a:ea typeface="メイリオ" panose="020B0604030504040204" pitchFamily="50" charset="-128"/>
              </a:rPr>
              <a:t>C: </a:t>
            </a:r>
            <a:r>
              <a:rPr kumimoji="1" lang="ja-JP" altLang="en-US" sz="2400" dirty="0">
                <a:latin typeface="メイリオ" panose="020B0604030504040204" pitchFamily="50" charset="-128"/>
                <a:ea typeface="メイリオ" panose="020B0604030504040204" pitchFamily="50" charset="-128"/>
              </a:rPr>
              <a:t>直下に新規フォルダーを作ってインストール先にする</a:t>
            </a:r>
          </a:p>
        </p:txBody>
      </p:sp>
      <p:pic>
        <p:nvPicPr>
          <p:cNvPr id="6" name="図 5">
            <a:extLst>
              <a:ext uri="{FF2B5EF4-FFF2-40B4-BE49-F238E27FC236}">
                <a16:creationId xmlns:a16="http://schemas.microsoft.com/office/drawing/2014/main" id="{4298F6E0-494A-ED22-9748-F5DA5BC78EEA}"/>
              </a:ext>
            </a:extLst>
          </p:cNvPr>
          <p:cNvPicPr>
            <a:picLocks noChangeAspect="1"/>
          </p:cNvPicPr>
          <p:nvPr/>
        </p:nvPicPr>
        <p:blipFill>
          <a:blip r:embed="rId3"/>
          <a:stretch>
            <a:fillRect/>
          </a:stretch>
        </p:blipFill>
        <p:spPr>
          <a:xfrm>
            <a:off x="508690" y="2210383"/>
            <a:ext cx="5369865" cy="4427783"/>
          </a:xfrm>
          <a:prstGeom prst="rect">
            <a:avLst/>
          </a:prstGeom>
        </p:spPr>
      </p:pic>
    </p:spTree>
    <p:extLst>
      <p:ext uri="{BB962C8B-B14F-4D97-AF65-F5344CB8AC3E}">
        <p14:creationId xmlns:p14="http://schemas.microsoft.com/office/powerpoint/2010/main" val="220783950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8E45B53-8483-10E5-4183-860FDB3F0BEB}"/>
              </a:ext>
            </a:extLst>
          </p:cNvPr>
          <p:cNvPicPr>
            <a:picLocks noChangeAspect="1"/>
          </p:cNvPicPr>
          <p:nvPr/>
        </p:nvPicPr>
        <p:blipFill>
          <a:blip r:embed="rId2"/>
          <a:stretch>
            <a:fillRect/>
          </a:stretch>
        </p:blipFill>
        <p:spPr>
          <a:xfrm>
            <a:off x="2528887" y="661987"/>
            <a:ext cx="7134225" cy="5534025"/>
          </a:xfrm>
          <a:prstGeom prst="rect">
            <a:avLst/>
          </a:prstGeom>
        </p:spPr>
      </p:pic>
      <p:sp>
        <p:nvSpPr>
          <p:cNvPr id="4" name="テキスト ボックス 3">
            <a:extLst>
              <a:ext uri="{FF2B5EF4-FFF2-40B4-BE49-F238E27FC236}">
                <a16:creationId xmlns:a16="http://schemas.microsoft.com/office/drawing/2014/main" id="{A124677C-14C7-3E39-F42B-87B4E8D56C93}"/>
              </a:ext>
            </a:extLst>
          </p:cNvPr>
          <p:cNvSpPr txBox="1"/>
          <p:nvPr/>
        </p:nvSpPr>
        <p:spPr>
          <a:xfrm>
            <a:off x="457200" y="368230"/>
            <a:ext cx="5109091"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かならずチェックマークを入れる！</a:t>
            </a:r>
          </a:p>
        </p:txBody>
      </p:sp>
      <p:sp>
        <p:nvSpPr>
          <p:cNvPr id="6" name="吹き出し: 角を丸めた四角形 5">
            <a:extLst>
              <a:ext uri="{FF2B5EF4-FFF2-40B4-BE49-F238E27FC236}">
                <a16:creationId xmlns:a16="http://schemas.microsoft.com/office/drawing/2014/main" id="{D7667036-E093-5B2F-84C3-6FFBEF16BD4B}"/>
              </a:ext>
            </a:extLst>
          </p:cNvPr>
          <p:cNvSpPr/>
          <p:nvPr/>
        </p:nvSpPr>
        <p:spPr>
          <a:xfrm>
            <a:off x="289249" y="368230"/>
            <a:ext cx="5174405" cy="555501"/>
          </a:xfrm>
          <a:prstGeom prst="wedgeRoundRectCallout">
            <a:avLst>
              <a:gd name="adj1" fmla="val 8379"/>
              <a:gd name="adj2" fmla="val 29595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5866618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3A3444B-7A5F-A227-49E5-1892DCC9FC4F}"/>
              </a:ext>
            </a:extLst>
          </p:cNvPr>
          <p:cNvSpPr txBox="1"/>
          <p:nvPr/>
        </p:nvSpPr>
        <p:spPr>
          <a:xfrm>
            <a:off x="307911" y="391886"/>
            <a:ext cx="387798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マテリアルフォルダの構成</a:t>
            </a:r>
          </a:p>
        </p:txBody>
      </p:sp>
      <p:sp>
        <p:nvSpPr>
          <p:cNvPr id="3" name="テキスト ボックス 2">
            <a:extLst>
              <a:ext uri="{FF2B5EF4-FFF2-40B4-BE49-F238E27FC236}">
                <a16:creationId xmlns:a16="http://schemas.microsoft.com/office/drawing/2014/main" id="{9CF7E5CA-6AFE-DBEB-A1BE-FF03789457E0}"/>
              </a:ext>
            </a:extLst>
          </p:cNvPr>
          <p:cNvSpPr txBox="1"/>
          <p:nvPr/>
        </p:nvSpPr>
        <p:spPr>
          <a:xfrm>
            <a:off x="587829" y="1427584"/>
            <a:ext cx="5908990" cy="1200329"/>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ppt</a:t>
            </a:r>
            <a:r>
              <a:rPr kumimoji="1" lang="ja-JP" altLang="en-US" sz="2400" dirty="0">
                <a:latin typeface="メイリオ" panose="020B0604030504040204" pitchFamily="50" charset="-128"/>
                <a:ea typeface="メイリオ" panose="020B0604030504040204" pitchFamily="50" charset="-128"/>
              </a:rPr>
              <a:t>　演習・解説へのリンクが張ってある</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プログラムファイル</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.md</a:t>
            </a:r>
            <a:r>
              <a:rPr kumimoji="1" lang="ja-JP" altLang="en-US" sz="2400" dirty="0">
                <a:latin typeface="メイリオ" panose="020B0604030504040204" pitchFamily="50" charset="-128"/>
                <a:ea typeface="メイリオ" panose="020B0604030504040204" pitchFamily="50" charset="-128"/>
              </a:rPr>
              <a:t>ファイル</a:t>
            </a:r>
          </a:p>
        </p:txBody>
      </p:sp>
      <p:sp>
        <p:nvSpPr>
          <p:cNvPr id="4" name="テキスト ボックス 3">
            <a:extLst>
              <a:ext uri="{FF2B5EF4-FFF2-40B4-BE49-F238E27FC236}">
                <a16:creationId xmlns:a16="http://schemas.microsoft.com/office/drawing/2014/main" id="{EF411DEA-D6F7-8B8B-E220-44FBBD3C8607}"/>
              </a:ext>
            </a:extLst>
          </p:cNvPr>
          <p:cNvSpPr txBox="1"/>
          <p:nvPr/>
        </p:nvSpPr>
        <p:spPr>
          <a:xfrm>
            <a:off x="755780" y="3638939"/>
            <a:ext cx="4365298"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Ppt</a:t>
            </a:r>
            <a:r>
              <a:rPr kumimoji="1" lang="ja-JP" altLang="en-US" sz="2400" dirty="0">
                <a:latin typeface="メイリオ" panose="020B0604030504040204" pitchFamily="50" charset="-128"/>
                <a:ea typeface="メイリオ" panose="020B0604030504040204" pitchFamily="50" charset="-128"/>
              </a:rPr>
              <a:t>からの相対パスのはりかた</a:t>
            </a:r>
          </a:p>
        </p:txBody>
      </p:sp>
      <p:sp>
        <p:nvSpPr>
          <p:cNvPr id="5" name="テキスト ボックス 4">
            <a:extLst>
              <a:ext uri="{FF2B5EF4-FFF2-40B4-BE49-F238E27FC236}">
                <a16:creationId xmlns:a16="http://schemas.microsoft.com/office/drawing/2014/main" id="{626E5668-2BFB-6FD8-43E7-896EBFB1F9F9}"/>
              </a:ext>
            </a:extLst>
          </p:cNvPr>
          <p:cNvSpPr txBox="1"/>
          <p:nvPr/>
        </p:nvSpPr>
        <p:spPr>
          <a:xfrm>
            <a:off x="886408" y="4292082"/>
            <a:ext cx="5472524"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hlinkClick r:id="rId2"/>
              </a:rPr>
              <a:t>https://powerpoint.xyz/hyper-link/</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4851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849F1AC-F780-019B-33EC-C88BDE0EC39A}"/>
              </a:ext>
            </a:extLst>
          </p:cNvPr>
          <p:cNvSpPr txBox="1"/>
          <p:nvPr/>
        </p:nvSpPr>
        <p:spPr>
          <a:xfrm>
            <a:off x="363894" y="681135"/>
            <a:ext cx="2929007"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.md</a:t>
            </a:r>
            <a:r>
              <a:rPr kumimoji="1" lang="ja-JP" altLang="en-US" sz="2400" dirty="0">
                <a:latin typeface="メイリオ" panose="020B0604030504040204" pitchFamily="50" charset="-128"/>
                <a:ea typeface="メイリオ" panose="020B0604030504040204" pitchFamily="50" charset="-128"/>
              </a:rPr>
              <a:t>ファイルを見る</a:t>
            </a:r>
          </a:p>
        </p:txBody>
      </p:sp>
      <p:sp>
        <p:nvSpPr>
          <p:cNvPr id="3" name="テキスト ボックス 2">
            <a:extLst>
              <a:ext uri="{FF2B5EF4-FFF2-40B4-BE49-F238E27FC236}">
                <a16:creationId xmlns:a16="http://schemas.microsoft.com/office/drawing/2014/main" id="{E6E66248-12F2-5962-2DED-628104B388D4}"/>
              </a:ext>
            </a:extLst>
          </p:cNvPr>
          <p:cNvSpPr txBox="1"/>
          <p:nvPr/>
        </p:nvSpPr>
        <p:spPr>
          <a:xfrm>
            <a:off x="942392" y="1987420"/>
            <a:ext cx="4416594"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Ppt</a:t>
            </a:r>
            <a:r>
              <a:rPr kumimoji="1" lang="ja-JP" altLang="en-US" sz="2400" dirty="0">
                <a:latin typeface="メイリオ" panose="020B0604030504040204" pitchFamily="50" charset="-128"/>
                <a:ea typeface="メイリオ" panose="020B0604030504040204" pitchFamily="50" charset="-128"/>
              </a:rPr>
              <a:t>のリンクをたどる</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Chrome</a:t>
            </a:r>
            <a:r>
              <a:rPr kumimoji="1" lang="ja-JP" altLang="en-US" sz="2400" dirty="0">
                <a:latin typeface="メイリオ" panose="020B0604030504040204" pitchFamily="50" charset="-128"/>
                <a:ea typeface="メイリオ" panose="020B0604030504040204" pitchFamily="50" charset="-128"/>
              </a:rPr>
              <a:t>でローカル</a:t>
            </a:r>
            <a:r>
              <a:rPr kumimoji="1" lang="en-US" altLang="ja-JP" sz="2400" dirty="0">
                <a:latin typeface="メイリオ" panose="020B0604030504040204" pitchFamily="50" charset="-128"/>
                <a:ea typeface="メイリオ" panose="020B0604030504040204" pitchFamily="50" charset="-128"/>
              </a:rPr>
              <a:t>.md</a:t>
            </a:r>
            <a:r>
              <a:rPr kumimoji="1" lang="ja-JP" altLang="en-US" sz="2400" dirty="0">
                <a:latin typeface="メイリオ" panose="020B0604030504040204" pitchFamily="50" charset="-128"/>
                <a:ea typeface="メイリオ" panose="020B0604030504040204" pitchFamily="50" charset="-128"/>
              </a:rPr>
              <a:t>を見る</a:t>
            </a:r>
          </a:p>
        </p:txBody>
      </p:sp>
      <p:sp>
        <p:nvSpPr>
          <p:cNvPr id="5" name="テキスト ボックス 4">
            <a:extLst>
              <a:ext uri="{FF2B5EF4-FFF2-40B4-BE49-F238E27FC236}">
                <a16:creationId xmlns:a16="http://schemas.microsoft.com/office/drawing/2014/main" id="{7D9ACA28-6387-48F2-46D3-D1A10BCD2106}"/>
              </a:ext>
            </a:extLst>
          </p:cNvPr>
          <p:cNvSpPr txBox="1"/>
          <p:nvPr/>
        </p:nvSpPr>
        <p:spPr>
          <a:xfrm>
            <a:off x="774441" y="3237722"/>
            <a:ext cx="10306476" cy="830997"/>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hlinkClick r:id="rId2"/>
              </a:rPr>
              <a:t>https://qiita.com/takachan_coding/items/7a0978a70208e482aae9</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38935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6A5DC294-0890-4F3D-ABAE-4949D3B01A91}"/>
              </a:ext>
            </a:extLst>
          </p:cNvPr>
          <p:cNvSpPr/>
          <p:nvPr/>
        </p:nvSpPr>
        <p:spPr>
          <a:xfrm>
            <a:off x="847391" y="1539448"/>
            <a:ext cx="10149416" cy="1384995"/>
          </a:xfrm>
          <a:prstGeom prst="rect">
            <a:avLst/>
          </a:prstGeom>
        </p:spPr>
        <p:txBody>
          <a:bodyPr wrap="square">
            <a:spAutoFit/>
          </a:bodyPr>
          <a:lstStyle/>
          <a:p>
            <a:r>
              <a:rPr lang="ja-JP" altLang="en-US" sz="2800" dirty="0"/>
              <a:t>１．スープは無化調の魚介ベース醤油味。麺は平打ちの太ストレート麺。具はバラ肉と肩ロース肉のチャーシュー</a:t>
            </a:r>
            <a:r>
              <a:rPr lang="en-US" altLang="ja-JP" sz="2800" dirty="0"/>
              <a:t>,</a:t>
            </a:r>
            <a:r>
              <a:rPr lang="ja-JP" altLang="en-US" sz="2800" dirty="0"/>
              <a:t>白ネギ</a:t>
            </a:r>
            <a:r>
              <a:rPr lang="en-US" altLang="ja-JP" sz="2800" dirty="0"/>
              <a:t>,</a:t>
            </a:r>
            <a:r>
              <a:rPr lang="ja-JP" altLang="en-US" sz="2800" dirty="0"/>
              <a:t>穂先メンマを使用。</a:t>
            </a:r>
          </a:p>
        </p:txBody>
      </p:sp>
      <p:sp>
        <p:nvSpPr>
          <p:cNvPr id="4" name="正方形/長方形 3">
            <a:extLst>
              <a:ext uri="{FF2B5EF4-FFF2-40B4-BE49-F238E27FC236}">
                <a16:creationId xmlns:a16="http://schemas.microsoft.com/office/drawing/2014/main" id="{4F5C20EC-21D1-4D89-9857-73C4645105CE}"/>
              </a:ext>
            </a:extLst>
          </p:cNvPr>
          <p:cNvSpPr/>
          <p:nvPr/>
        </p:nvSpPr>
        <p:spPr>
          <a:xfrm>
            <a:off x="847391" y="3429000"/>
            <a:ext cx="10845681" cy="1384995"/>
          </a:xfrm>
          <a:prstGeom prst="rect">
            <a:avLst/>
          </a:prstGeom>
        </p:spPr>
        <p:txBody>
          <a:bodyPr wrap="square">
            <a:spAutoFit/>
          </a:bodyPr>
          <a:lstStyle/>
          <a:p>
            <a:r>
              <a:rPr lang="ja-JP" altLang="en-US" sz="2800" dirty="0"/>
              <a:t>２．揚げ物も、何か一つくらい取りたかったが・・・明らかに、作る早さが、（客の流れに）間に合ってない。</a:t>
            </a:r>
            <a:r>
              <a:rPr lang="en-US" altLang="ja-JP" sz="2800" dirty="0"/>
              <a:t>※</a:t>
            </a:r>
            <a:r>
              <a:rPr lang="ja-JP" altLang="en-US" sz="2800" dirty="0"/>
              <a:t>今回は諦めだ</a:t>
            </a:r>
          </a:p>
          <a:p>
            <a:r>
              <a:rPr lang="ja-JP" altLang="en-US" sz="2800" dirty="0"/>
              <a:t>何度も食べている釜揚げですけど今日も美味しくいただきました。</a:t>
            </a:r>
          </a:p>
        </p:txBody>
      </p:sp>
      <p:sp>
        <p:nvSpPr>
          <p:cNvPr id="5" name="テキスト ボックス 4">
            <a:extLst>
              <a:ext uri="{FF2B5EF4-FFF2-40B4-BE49-F238E27FC236}">
                <a16:creationId xmlns:a16="http://schemas.microsoft.com/office/drawing/2014/main" id="{83183CF3-AF75-4109-B832-C8E7613954A3}"/>
              </a:ext>
            </a:extLst>
          </p:cNvPr>
          <p:cNvSpPr txBox="1"/>
          <p:nvPr/>
        </p:nvSpPr>
        <p:spPr>
          <a:xfrm>
            <a:off x="3180247" y="382267"/>
            <a:ext cx="5929828"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この２つの文書は何でしょう？</a:t>
            </a:r>
          </a:p>
        </p:txBody>
      </p:sp>
      <p:sp>
        <p:nvSpPr>
          <p:cNvPr id="6" name="テキスト ボックス 5">
            <a:extLst>
              <a:ext uri="{FF2B5EF4-FFF2-40B4-BE49-F238E27FC236}">
                <a16:creationId xmlns:a16="http://schemas.microsoft.com/office/drawing/2014/main" id="{E0272F4F-4FFB-4D2F-947C-7254423456A1}"/>
              </a:ext>
            </a:extLst>
          </p:cNvPr>
          <p:cNvSpPr txBox="1"/>
          <p:nvPr/>
        </p:nvSpPr>
        <p:spPr>
          <a:xfrm>
            <a:off x="2064792" y="5168158"/>
            <a:ext cx="8160739" cy="923330"/>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食べログの口コミ</a:t>
            </a:r>
            <a:endParaRPr kumimoji="1" lang="en-US" altLang="ja-JP" dirty="0">
              <a:latin typeface="メイリオ" panose="020B0604030504040204" pitchFamily="50" charset="-128"/>
              <a:ea typeface="メイリオ" panose="020B0604030504040204" pitchFamily="50" charset="-128"/>
            </a:endParaRPr>
          </a:p>
          <a:p>
            <a:r>
              <a:rPr kumimoji="1" lang="en-US" altLang="ja-JP" dirty="0">
                <a:latin typeface="メイリオ" panose="020B0604030504040204" pitchFamily="50" charset="-128"/>
                <a:ea typeface="メイリオ" panose="020B0604030504040204" pitchFamily="50" charset="-128"/>
                <a:hlinkClick r:id="rId2"/>
              </a:rPr>
              <a:t>https://tabelog.com/tokyo/A1310/A131003/13000629/dtlrvwlst/</a:t>
            </a:r>
            <a:endParaRPr kumimoji="1" lang="en-US" altLang="ja-JP" dirty="0">
              <a:latin typeface="メイリオ" panose="020B0604030504040204" pitchFamily="50" charset="-128"/>
              <a:ea typeface="メイリオ" panose="020B0604030504040204" pitchFamily="50" charset="-128"/>
            </a:endParaRPr>
          </a:p>
          <a:p>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42826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715B304-D771-4C0F-8099-99844337272F}"/>
              </a:ext>
            </a:extLst>
          </p:cNvPr>
          <p:cNvSpPr txBox="1"/>
          <p:nvPr/>
        </p:nvSpPr>
        <p:spPr>
          <a:xfrm>
            <a:off x="2261420" y="314632"/>
            <a:ext cx="7855974" cy="1077218"/>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含まれている単語を拾い読みするだけでなんの文書なのかはなんとなくわかる</a:t>
            </a:r>
          </a:p>
        </p:txBody>
      </p:sp>
      <p:sp>
        <p:nvSpPr>
          <p:cNvPr id="4" name="テキスト ボックス 3">
            <a:extLst>
              <a:ext uri="{FF2B5EF4-FFF2-40B4-BE49-F238E27FC236}">
                <a16:creationId xmlns:a16="http://schemas.microsoft.com/office/drawing/2014/main" id="{B9A3C8DD-A39D-4190-9EB8-8A81746D45CB}"/>
              </a:ext>
            </a:extLst>
          </p:cNvPr>
          <p:cNvSpPr txBox="1"/>
          <p:nvPr/>
        </p:nvSpPr>
        <p:spPr>
          <a:xfrm>
            <a:off x="3323304" y="1809136"/>
            <a:ext cx="449353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文書を全部読まなくてもわかる</a:t>
            </a:r>
          </a:p>
        </p:txBody>
      </p:sp>
      <p:sp>
        <p:nvSpPr>
          <p:cNvPr id="5" name="正方形/長方形 4">
            <a:extLst>
              <a:ext uri="{FF2B5EF4-FFF2-40B4-BE49-F238E27FC236}">
                <a16:creationId xmlns:a16="http://schemas.microsoft.com/office/drawing/2014/main" id="{1A3E12A6-59D4-42D9-BBA3-9BC5E38688AB}"/>
              </a:ext>
            </a:extLst>
          </p:cNvPr>
          <p:cNvSpPr/>
          <p:nvPr/>
        </p:nvSpPr>
        <p:spPr>
          <a:xfrm>
            <a:off x="1809750" y="2403269"/>
            <a:ext cx="8382307" cy="1200329"/>
          </a:xfrm>
          <a:prstGeom prst="rect">
            <a:avLst/>
          </a:prstGeom>
        </p:spPr>
        <p:txBody>
          <a:bodyPr wrap="square">
            <a:spAutoFit/>
          </a:bodyPr>
          <a:lstStyle/>
          <a:p>
            <a:r>
              <a:rPr lang="ja-JP" altLang="en-US" sz="2400" dirty="0"/>
              <a:t>１．スープは無化調の魚介ベース醤油味。麺は平打ちの太ストレート麺。具はバラ肉と肩ロース肉の</a:t>
            </a:r>
            <a:r>
              <a:rPr lang="ja-JP" altLang="en-US" sz="2400" dirty="0">
                <a:solidFill>
                  <a:srgbClr val="FF0000"/>
                </a:solidFill>
              </a:rPr>
              <a:t>チャーシュー</a:t>
            </a:r>
            <a:r>
              <a:rPr lang="en-US" altLang="ja-JP" sz="2400" dirty="0"/>
              <a:t>,</a:t>
            </a:r>
            <a:r>
              <a:rPr lang="ja-JP" altLang="en-US" sz="2400" dirty="0"/>
              <a:t>白ネギ</a:t>
            </a:r>
            <a:r>
              <a:rPr lang="en-US" altLang="ja-JP" sz="2400" dirty="0"/>
              <a:t>,</a:t>
            </a:r>
            <a:r>
              <a:rPr lang="ja-JP" altLang="en-US" sz="2400" dirty="0"/>
              <a:t>穂先</a:t>
            </a:r>
            <a:r>
              <a:rPr lang="ja-JP" altLang="en-US" sz="2400" dirty="0">
                <a:solidFill>
                  <a:srgbClr val="FF0000"/>
                </a:solidFill>
              </a:rPr>
              <a:t>メンマ</a:t>
            </a:r>
            <a:r>
              <a:rPr lang="ja-JP" altLang="en-US" sz="2400" dirty="0"/>
              <a:t>を使用。</a:t>
            </a:r>
          </a:p>
        </p:txBody>
      </p:sp>
      <p:sp>
        <p:nvSpPr>
          <p:cNvPr id="6" name="正方形/長方形 5">
            <a:extLst>
              <a:ext uri="{FF2B5EF4-FFF2-40B4-BE49-F238E27FC236}">
                <a16:creationId xmlns:a16="http://schemas.microsoft.com/office/drawing/2014/main" id="{B79F9CEF-1CA0-4449-809A-107898D33CEC}"/>
              </a:ext>
            </a:extLst>
          </p:cNvPr>
          <p:cNvSpPr/>
          <p:nvPr/>
        </p:nvSpPr>
        <p:spPr>
          <a:xfrm>
            <a:off x="1809750" y="4064225"/>
            <a:ext cx="8972550" cy="1569660"/>
          </a:xfrm>
          <a:prstGeom prst="rect">
            <a:avLst/>
          </a:prstGeom>
        </p:spPr>
        <p:txBody>
          <a:bodyPr wrap="square">
            <a:spAutoFit/>
          </a:bodyPr>
          <a:lstStyle/>
          <a:p>
            <a:r>
              <a:rPr lang="ja-JP" altLang="en-US" sz="2400" dirty="0"/>
              <a:t>２．</a:t>
            </a:r>
            <a:r>
              <a:rPr lang="ja-JP" altLang="en-US" sz="2400" dirty="0">
                <a:solidFill>
                  <a:srgbClr val="FF0000"/>
                </a:solidFill>
              </a:rPr>
              <a:t>揚げ物</a:t>
            </a:r>
            <a:r>
              <a:rPr lang="ja-JP" altLang="en-US" sz="2400" dirty="0"/>
              <a:t>も、何か一つくらい取りたかったが・・・明らかに、作る早さが、（客の流れに）間に合ってない。</a:t>
            </a:r>
            <a:r>
              <a:rPr lang="en-US" altLang="ja-JP" sz="2400" dirty="0"/>
              <a:t>※</a:t>
            </a:r>
            <a:r>
              <a:rPr lang="ja-JP" altLang="en-US" sz="2400" dirty="0"/>
              <a:t>今回は諦めだ</a:t>
            </a:r>
          </a:p>
          <a:p>
            <a:r>
              <a:rPr lang="ja-JP" altLang="en-US" sz="2400" dirty="0"/>
              <a:t>何度も食べている</a:t>
            </a:r>
            <a:r>
              <a:rPr lang="ja-JP" altLang="en-US" sz="2400" dirty="0">
                <a:solidFill>
                  <a:srgbClr val="FF0000"/>
                </a:solidFill>
              </a:rPr>
              <a:t>釜揚げ</a:t>
            </a:r>
            <a:r>
              <a:rPr lang="ja-JP" altLang="en-US" sz="2400" dirty="0"/>
              <a:t>ですけど今日も美味しくいただきました。</a:t>
            </a:r>
          </a:p>
        </p:txBody>
      </p:sp>
      <p:sp>
        <p:nvSpPr>
          <p:cNvPr id="7" name="テキスト ボックス 6">
            <a:extLst>
              <a:ext uri="{FF2B5EF4-FFF2-40B4-BE49-F238E27FC236}">
                <a16:creationId xmlns:a16="http://schemas.microsoft.com/office/drawing/2014/main" id="{23D9BD8B-4963-4F56-9FF9-48FCE7AF861E}"/>
              </a:ext>
            </a:extLst>
          </p:cNvPr>
          <p:cNvSpPr txBox="1"/>
          <p:nvPr/>
        </p:nvSpPr>
        <p:spPr>
          <a:xfrm>
            <a:off x="3387566" y="5633885"/>
            <a:ext cx="541686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ラーメンらしさ、うどんらしさの単語</a:t>
            </a:r>
          </a:p>
        </p:txBody>
      </p:sp>
    </p:spTree>
    <p:extLst>
      <p:ext uri="{BB962C8B-B14F-4D97-AF65-F5344CB8AC3E}">
        <p14:creationId xmlns:p14="http://schemas.microsoft.com/office/powerpoint/2010/main" val="588712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4C52DC0-470D-4E20-8797-743305C4C2D6}"/>
              </a:ext>
            </a:extLst>
          </p:cNvPr>
          <p:cNvSpPr txBox="1"/>
          <p:nvPr/>
        </p:nvSpPr>
        <p:spPr>
          <a:xfrm>
            <a:off x="1658627" y="1071434"/>
            <a:ext cx="8417548"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ラーメン、うどんそれぞれの口コミを集めて含まれている</a:t>
            </a:r>
            <a:r>
              <a:rPr kumimoji="1" lang="ja-JP" altLang="en-US" sz="2400" dirty="0">
                <a:solidFill>
                  <a:srgbClr val="FF0000"/>
                </a:solidFill>
                <a:latin typeface="メイリオ" panose="020B0604030504040204" pitchFamily="50" charset="-128"/>
                <a:ea typeface="メイリオ" panose="020B0604030504040204" pitchFamily="50" charset="-128"/>
              </a:rPr>
              <a:t>単語の頻度を集計</a:t>
            </a:r>
            <a:r>
              <a:rPr kumimoji="1" lang="ja-JP" altLang="en-US" sz="2400" dirty="0">
                <a:latin typeface="メイリオ" panose="020B0604030504040204" pitchFamily="50" charset="-128"/>
                <a:ea typeface="メイリオ" panose="020B0604030504040204" pitchFamily="50" charset="-128"/>
              </a:rPr>
              <a:t>すれば、特徴が見えるのではないか</a:t>
            </a:r>
            <a:endParaRPr kumimoji="1" lang="en-US" altLang="ja-JP" sz="2400" dirty="0">
              <a:latin typeface="メイリオ" panose="020B0604030504040204" pitchFamily="50" charset="-128"/>
              <a:ea typeface="メイリオ" panose="020B0604030504040204" pitchFamily="50" charset="-128"/>
            </a:endParaRPr>
          </a:p>
        </p:txBody>
      </p:sp>
      <p:cxnSp>
        <p:nvCxnSpPr>
          <p:cNvPr id="5" name="直線矢印コネクタ 4">
            <a:extLst>
              <a:ext uri="{FF2B5EF4-FFF2-40B4-BE49-F238E27FC236}">
                <a16:creationId xmlns:a16="http://schemas.microsoft.com/office/drawing/2014/main" id="{9105EF4D-53A3-41C8-89E4-796F55C65428}"/>
              </a:ext>
            </a:extLst>
          </p:cNvPr>
          <p:cNvCxnSpPr>
            <a:cxnSpLocks/>
          </p:cNvCxnSpPr>
          <p:nvPr/>
        </p:nvCxnSpPr>
        <p:spPr>
          <a:xfrm flipV="1">
            <a:off x="2347452" y="4620202"/>
            <a:ext cx="3519949" cy="9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59D53C76-091D-4230-B0A9-998E4AE0ADCE}"/>
              </a:ext>
            </a:extLst>
          </p:cNvPr>
          <p:cNvCxnSpPr/>
          <p:nvPr/>
        </p:nvCxnSpPr>
        <p:spPr>
          <a:xfrm flipV="1">
            <a:off x="2347451" y="2830731"/>
            <a:ext cx="0" cy="1789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AC2481B3-B1F8-4207-82B5-5A6164F076DF}"/>
              </a:ext>
            </a:extLst>
          </p:cNvPr>
          <p:cNvSpPr/>
          <p:nvPr/>
        </p:nvSpPr>
        <p:spPr>
          <a:xfrm>
            <a:off x="2642420" y="3799038"/>
            <a:ext cx="530935"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レンゲ</a:t>
            </a:r>
          </a:p>
        </p:txBody>
      </p:sp>
      <p:sp>
        <p:nvSpPr>
          <p:cNvPr id="10" name="正方形/長方形 9">
            <a:extLst>
              <a:ext uri="{FF2B5EF4-FFF2-40B4-BE49-F238E27FC236}">
                <a16:creationId xmlns:a16="http://schemas.microsoft.com/office/drawing/2014/main" id="{77482C09-8448-4E40-9F46-BA1F36ECAADC}"/>
              </a:ext>
            </a:extLst>
          </p:cNvPr>
          <p:cNvSpPr/>
          <p:nvPr/>
        </p:nvSpPr>
        <p:spPr>
          <a:xfrm>
            <a:off x="3370021" y="3359211"/>
            <a:ext cx="530935" cy="1258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メンマ</a:t>
            </a:r>
          </a:p>
        </p:txBody>
      </p:sp>
      <p:sp>
        <p:nvSpPr>
          <p:cNvPr id="11" name="正方形/長方形 10">
            <a:extLst>
              <a:ext uri="{FF2B5EF4-FFF2-40B4-BE49-F238E27FC236}">
                <a16:creationId xmlns:a16="http://schemas.microsoft.com/office/drawing/2014/main" id="{98A2DD52-C659-48C5-AEE5-9EF5DF19363E}"/>
              </a:ext>
            </a:extLst>
          </p:cNvPr>
          <p:cNvSpPr/>
          <p:nvPr/>
        </p:nvSpPr>
        <p:spPr>
          <a:xfrm>
            <a:off x="4107426" y="4470275"/>
            <a:ext cx="530935" cy="147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62E32A1-E36F-4EAC-A6DF-9A29EC78C769}"/>
              </a:ext>
            </a:extLst>
          </p:cNvPr>
          <p:cNvSpPr/>
          <p:nvPr/>
        </p:nvSpPr>
        <p:spPr>
          <a:xfrm>
            <a:off x="4923524" y="4477654"/>
            <a:ext cx="530935" cy="147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D81E12D3-EB23-49F0-8CF6-BF7B9D69499C}"/>
              </a:ext>
            </a:extLst>
          </p:cNvPr>
          <p:cNvSpPr txBox="1"/>
          <p:nvPr/>
        </p:nvSpPr>
        <p:spPr>
          <a:xfrm>
            <a:off x="3815527" y="4632498"/>
            <a:ext cx="1107996"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かき揚げ</a:t>
            </a:r>
          </a:p>
        </p:txBody>
      </p:sp>
      <p:sp>
        <p:nvSpPr>
          <p:cNvPr id="16" name="テキスト ボックス 15">
            <a:extLst>
              <a:ext uri="{FF2B5EF4-FFF2-40B4-BE49-F238E27FC236}">
                <a16:creationId xmlns:a16="http://schemas.microsoft.com/office/drawing/2014/main" id="{0913416D-65CB-412C-A14B-DE8AC11677D4}"/>
              </a:ext>
            </a:extLst>
          </p:cNvPr>
          <p:cNvSpPr txBox="1"/>
          <p:nvPr/>
        </p:nvSpPr>
        <p:spPr>
          <a:xfrm>
            <a:off x="4844846" y="4632485"/>
            <a:ext cx="877163"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釜揚げ</a:t>
            </a:r>
          </a:p>
        </p:txBody>
      </p:sp>
      <p:cxnSp>
        <p:nvCxnSpPr>
          <p:cNvPr id="17" name="直線矢印コネクタ 16">
            <a:extLst>
              <a:ext uri="{FF2B5EF4-FFF2-40B4-BE49-F238E27FC236}">
                <a16:creationId xmlns:a16="http://schemas.microsoft.com/office/drawing/2014/main" id="{BCC03986-3C78-4EAD-9BE9-5D0CF8C09ADC}"/>
              </a:ext>
            </a:extLst>
          </p:cNvPr>
          <p:cNvCxnSpPr>
            <a:cxnSpLocks/>
          </p:cNvCxnSpPr>
          <p:nvPr/>
        </p:nvCxnSpPr>
        <p:spPr>
          <a:xfrm flipV="1">
            <a:off x="6312908" y="4617585"/>
            <a:ext cx="3519949" cy="9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93BF7C59-9215-46D8-94AF-6FCB2A72863E}"/>
              </a:ext>
            </a:extLst>
          </p:cNvPr>
          <p:cNvCxnSpPr/>
          <p:nvPr/>
        </p:nvCxnSpPr>
        <p:spPr>
          <a:xfrm flipV="1">
            <a:off x="6312907" y="2828114"/>
            <a:ext cx="0" cy="1789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8DD78512-B4EB-4E40-88E0-C13997CE3205}"/>
              </a:ext>
            </a:extLst>
          </p:cNvPr>
          <p:cNvSpPr/>
          <p:nvPr/>
        </p:nvSpPr>
        <p:spPr>
          <a:xfrm>
            <a:off x="6607876" y="4467659"/>
            <a:ext cx="530935" cy="159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38D65323-DFCE-45B1-B656-0D5632F10274}"/>
              </a:ext>
            </a:extLst>
          </p:cNvPr>
          <p:cNvSpPr/>
          <p:nvPr/>
        </p:nvSpPr>
        <p:spPr>
          <a:xfrm>
            <a:off x="7335477" y="4467658"/>
            <a:ext cx="530935" cy="147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2E677CD6-3FA2-4821-9BF4-E73064026A27}"/>
              </a:ext>
            </a:extLst>
          </p:cNvPr>
          <p:cNvSpPr/>
          <p:nvPr/>
        </p:nvSpPr>
        <p:spPr>
          <a:xfrm>
            <a:off x="8072882" y="3497033"/>
            <a:ext cx="530935" cy="1118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かき揚げ</a:t>
            </a:r>
          </a:p>
        </p:txBody>
      </p:sp>
      <p:sp>
        <p:nvSpPr>
          <p:cNvPr id="22" name="正方形/長方形 21">
            <a:extLst>
              <a:ext uri="{FF2B5EF4-FFF2-40B4-BE49-F238E27FC236}">
                <a16:creationId xmlns:a16="http://schemas.microsoft.com/office/drawing/2014/main" id="{E512EC36-207B-4571-BE1A-7FEF600B59E9}"/>
              </a:ext>
            </a:extLst>
          </p:cNvPr>
          <p:cNvSpPr/>
          <p:nvPr/>
        </p:nvSpPr>
        <p:spPr>
          <a:xfrm>
            <a:off x="8888980" y="3875747"/>
            <a:ext cx="530935" cy="746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釜揚げ</a:t>
            </a:r>
          </a:p>
        </p:txBody>
      </p:sp>
      <p:sp>
        <p:nvSpPr>
          <p:cNvPr id="25" name="テキスト ボックス 24">
            <a:extLst>
              <a:ext uri="{FF2B5EF4-FFF2-40B4-BE49-F238E27FC236}">
                <a16:creationId xmlns:a16="http://schemas.microsoft.com/office/drawing/2014/main" id="{ADCEA826-31CB-4916-B4A7-57F4CD46D1F5}"/>
              </a:ext>
            </a:extLst>
          </p:cNvPr>
          <p:cNvSpPr txBox="1"/>
          <p:nvPr/>
        </p:nvSpPr>
        <p:spPr>
          <a:xfrm>
            <a:off x="6398525" y="4629868"/>
            <a:ext cx="877163"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レンゲ</a:t>
            </a:r>
          </a:p>
        </p:txBody>
      </p:sp>
      <p:sp>
        <p:nvSpPr>
          <p:cNvPr id="26" name="テキスト ボックス 25">
            <a:extLst>
              <a:ext uri="{FF2B5EF4-FFF2-40B4-BE49-F238E27FC236}">
                <a16:creationId xmlns:a16="http://schemas.microsoft.com/office/drawing/2014/main" id="{DF4F0049-6F95-4B11-BA90-1594437AF624}"/>
              </a:ext>
            </a:extLst>
          </p:cNvPr>
          <p:cNvSpPr txBox="1"/>
          <p:nvPr/>
        </p:nvSpPr>
        <p:spPr>
          <a:xfrm>
            <a:off x="7241910" y="4629868"/>
            <a:ext cx="877163"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メンマ</a:t>
            </a:r>
          </a:p>
        </p:txBody>
      </p:sp>
      <p:sp>
        <p:nvSpPr>
          <p:cNvPr id="27" name="テキスト ボックス 26">
            <a:extLst>
              <a:ext uri="{FF2B5EF4-FFF2-40B4-BE49-F238E27FC236}">
                <a16:creationId xmlns:a16="http://schemas.microsoft.com/office/drawing/2014/main" id="{94817288-62B6-4AA8-B8D1-CDC976BCCA98}"/>
              </a:ext>
            </a:extLst>
          </p:cNvPr>
          <p:cNvSpPr txBox="1"/>
          <p:nvPr/>
        </p:nvSpPr>
        <p:spPr>
          <a:xfrm>
            <a:off x="3370020" y="5208069"/>
            <a:ext cx="141577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ラーメン</a:t>
            </a:r>
          </a:p>
        </p:txBody>
      </p:sp>
      <p:sp>
        <p:nvSpPr>
          <p:cNvPr id="28" name="テキスト ボックス 27">
            <a:extLst>
              <a:ext uri="{FF2B5EF4-FFF2-40B4-BE49-F238E27FC236}">
                <a16:creationId xmlns:a16="http://schemas.microsoft.com/office/drawing/2014/main" id="{FAEF4505-0227-402B-8289-9BFBBD9A75E2}"/>
              </a:ext>
            </a:extLst>
          </p:cNvPr>
          <p:cNvSpPr txBox="1"/>
          <p:nvPr/>
        </p:nvSpPr>
        <p:spPr>
          <a:xfrm>
            <a:off x="7495820" y="5208068"/>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うどん</a:t>
            </a:r>
          </a:p>
        </p:txBody>
      </p:sp>
    </p:spTree>
    <p:extLst>
      <p:ext uri="{BB962C8B-B14F-4D97-AF65-F5344CB8AC3E}">
        <p14:creationId xmlns:p14="http://schemas.microsoft.com/office/powerpoint/2010/main" val="83517077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sz="2400" dirty="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8935</TotalTime>
  <Words>2407</Words>
  <Application>Microsoft Office PowerPoint</Application>
  <PresentationFormat>ワイド画面</PresentationFormat>
  <Paragraphs>290</Paragraphs>
  <Slides>48</Slides>
  <Notes>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48</vt:i4>
      </vt:variant>
    </vt:vector>
  </HeadingPairs>
  <TitlesOfParts>
    <vt:vector size="55" baseType="lpstr">
      <vt:lpstr>メイリオ</vt:lpstr>
      <vt:lpstr>游ゴシック</vt:lpstr>
      <vt:lpstr>Arial</vt:lpstr>
      <vt:lpstr>Calibri</vt:lpstr>
      <vt:lpstr>Calibri Light</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Googleサーバー“インデックス”</vt:lpstr>
      <vt:lpstr>Google Crawlerは忙しい！</vt:lpstr>
      <vt:lpstr>Google : 1998創業　大学発ベンチャー</vt:lpstr>
      <vt:lpstr>PowerPoint プレゼンテーション</vt:lpstr>
      <vt:lpstr>PowerPoint プレゼンテーション</vt:lpstr>
      <vt:lpstr>PowerPoint プレゼンテーション</vt:lpstr>
      <vt:lpstr>Google検索ランキング上昇にしのぎを削る時代</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hiroshi uehara</dc:creator>
  <cp:lastModifiedBy>Hiroshi Uehara</cp:lastModifiedBy>
  <cp:revision>345</cp:revision>
  <dcterms:created xsi:type="dcterms:W3CDTF">2017-07-18T05:09:25Z</dcterms:created>
  <dcterms:modified xsi:type="dcterms:W3CDTF">2024-03-18T01:49:10Z</dcterms:modified>
</cp:coreProperties>
</file>